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458" r:id="rId2"/>
    <p:sldId id="1602" r:id="rId3"/>
    <p:sldId id="1603" r:id="rId4"/>
    <p:sldId id="1611" r:id="rId5"/>
    <p:sldId id="1604" r:id="rId6"/>
    <p:sldId id="1606" r:id="rId7"/>
    <p:sldId id="1608" r:id="rId8"/>
    <p:sldId id="1605" r:id="rId9"/>
    <p:sldId id="1607" r:id="rId10"/>
    <p:sldId id="1609" r:id="rId11"/>
    <p:sldId id="683" r:id="rId12"/>
    <p:sldId id="259" r:id="rId13"/>
    <p:sldId id="279" r:id="rId14"/>
    <p:sldId id="260" r:id="rId15"/>
    <p:sldId id="1613" r:id="rId16"/>
    <p:sldId id="1610" r:id="rId17"/>
    <p:sldId id="1586" r:id="rId18"/>
    <p:sldId id="1587" r:id="rId19"/>
    <p:sldId id="1588" r:id="rId20"/>
    <p:sldId id="1591" r:id="rId21"/>
    <p:sldId id="1592" r:id="rId22"/>
    <p:sldId id="1593" r:id="rId23"/>
    <p:sldId id="1612" r:id="rId24"/>
    <p:sldId id="1594" r:id="rId25"/>
    <p:sldId id="1595" r:id="rId26"/>
    <p:sldId id="1596" r:id="rId27"/>
    <p:sldId id="1597" r:id="rId28"/>
    <p:sldId id="1598" r:id="rId29"/>
    <p:sldId id="1599" r:id="rId30"/>
    <p:sldId id="1600" r:id="rId31"/>
    <p:sldId id="1601" r:id="rId32"/>
    <p:sldId id="1581" r:id="rId33"/>
    <p:sldId id="343" r:id="rId34"/>
    <p:sldId id="1614" r:id="rId35"/>
    <p:sldId id="1615" r:id="rId36"/>
    <p:sldId id="1616" r:id="rId37"/>
    <p:sldId id="1617" r:id="rId38"/>
    <p:sldId id="1618" r:id="rId39"/>
    <p:sldId id="682" r:id="rId40"/>
    <p:sldId id="675" r:id="rId41"/>
    <p:sldId id="264" r:id="rId42"/>
    <p:sldId id="265" r:id="rId43"/>
    <p:sldId id="271" r:id="rId44"/>
    <p:sldId id="272" r:id="rId45"/>
    <p:sldId id="447" r:id="rId46"/>
    <p:sldId id="1506" r:id="rId47"/>
    <p:sldId id="1580" r:id="rId48"/>
    <p:sldId id="1507" r:id="rId49"/>
    <p:sldId id="1508" r:id="rId50"/>
    <p:sldId id="1528" r:id="rId51"/>
    <p:sldId id="45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8C8C"/>
    <a:srgbClr val="D1D1D1"/>
    <a:srgbClr val="079DD9"/>
    <a:srgbClr val="056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0" d="100"/>
          <a:sy n="110"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20Taylor\Dropbox\adiuvo\xilinx\01_element_14_courses\processo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Perfomance Max (Single 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Perfomance Max</c:v>
          </c:tx>
          <c:spPr>
            <a:solidFill>
              <a:schemeClr val="accent1"/>
            </a:solidFill>
            <a:ln>
              <a:noFill/>
            </a:ln>
            <a:effectLst/>
            <a:sp3d/>
          </c:spPr>
          <c:invertIfNegative val="0"/>
          <c:cat>
            <c:strRef>
              <c:f>Sheet1!$B$4:$B$7</c:f>
              <c:strCache>
                <c:ptCount val="4"/>
                <c:pt idx="0">
                  <c:v>A72</c:v>
                </c:pt>
                <c:pt idx="1">
                  <c:v>A53</c:v>
                </c:pt>
                <c:pt idx="2">
                  <c:v>A9</c:v>
                </c:pt>
                <c:pt idx="3">
                  <c:v>R5 </c:v>
                </c:pt>
              </c:strCache>
            </c:strRef>
          </c:cat>
          <c:val>
            <c:numRef>
              <c:f>Sheet1!$E$4:$E$7</c:f>
              <c:numCache>
                <c:formatCode>General</c:formatCode>
                <c:ptCount val="4"/>
                <c:pt idx="0">
                  <c:v>11800</c:v>
                </c:pt>
                <c:pt idx="1">
                  <c:v>3345</c:v>
                </c:pt>
                <c:pt idx="2">
                  <c:v>2500</c:v>
                </c:pt>
                <c:pt idx="3">
                  <c:v>1002</c:v>
                </c:pt>
              </c:numCache>
            </c:numRef>
          </c:val>
          <c:extLst>
            <c:ext xmlns:c16="http://schemas.microsoft.com/office/drawing/2014/chart" uri="{C3380CC4-5D6E-409C-BE32-E72D297353CC}">
              <c16:uniqueId val="{00000000-D44A-40BF-9451-A38EB57391ED}"/>
            </c:ext>
          </c:extLst>
        </c:ser>
        <c:dLbls>
          <c:showLegendKey val="0"/>
          <c:showVal val="0"/>
          <c:showCatName val="0"/>
          <c:showSerName val="0"/>
          <c:showPercent val="0"/>
          <c:showBubbleSize val="0"/>
        </c:dLbls>
        <c:gapWidth val="150"/>
        <c:shape val="box"/>
        <c:axId val="418856880"/>
        <c:axId val="418858520"/>
        <c:axId val="0"/>
      </c:bar3DChart>
      <c:catAx>
        <c:axId val="418856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Processor 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858520"/>
        <c:crosses val="autoZero"/>
        <c:auto val="1"/>
        <c:lblAlgn val="ctr"/>
        <c:lblOffset val="100"/>
        <c:noMultiLvlLbl val="0"/>
      </c:catAx>
      <c:valAx>
        <c:axId val="418858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DMIPS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856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A4E70-0356-4C4E-8422-24713F9FCB18}"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en-US"/>
        </a:p>
      </dgm:t>
    </dgm:pt>
    <dgm:pt modelId="{05A5C5D2-839D-4A11-BD6A-7438BED24085}">
      <dgm:prSet phldrT="[Text]" custT="1"/>
      <dgm:spPr/>
      <dgm:t>
        <a:bodyPr/>
        <a:lstStyle/>
        <a:p>
          <a:r>
            <a:rPr lang="en-US" sz="1800" dirty="0"/>
            <a:t>Create Design in Vivado</a:t>
          </a:r>
        </a:p>
      </dgm:t>
    </dgm:pt>
    <dgm:pt modelId="{EEAF8607-FF58-419D-863B-789E4CB307C2}" type="parTrans" cxnId="{45BD16A9-65C9-4202-8C7D-491155D93EDF}">
      <dgm:prSet/>
      <dgm:spPr/>
      <dgm:t>
        <a:bodyPr/>
        <a:lstStyle/>
        <a:p>
          <a:endParaRPr lang="en-US"/>
        </a:p>
      </dgm:t>
    </dgm:pt>
    <dgm:pt modelId="{C1E30FA1-C88C-41C2-9FAA-FAB7B248E990}" type="sibTrans" cxnId="{45BD16A9-65C9-4202-8C7D-491155D93EDF}">
      <dgm:prSet/>
      <dgm:spPr/>
      <dgm:t>
        <a:bodyPr/>
        <a:lstStyle/>
        <a:p>
          <a:endParaRPr lang="en-US"/>
        </a:p>
      </dgm:t>
    </dgm:pt>
    <dgm:pt modelId="{AFB08F25-807E-40E2-BFEA-3DC058D2E7EE}">
      <dgm:prSet phldrT="[Text]"/>
      <dgm:spPr/>
      <dgm:t>
        <a:bodyPr/>
        <a:lstStyle/>
        <a:p>
          <a:r>
            <a:rPr lang="en-US" dirty="0">
              <a:solidFill>
                <a:schemeClr val="bg2">
                  <a:lumMod val="10000"/>
                </a:schemeClr>
              </a:solidFill>
            </a:rPr>
            <a:t>Include QSPI </a:t>
          </a:r>
        </a:p>
      </dgm:t>
    </dgm:pt>
    <dgm:pt modelId="{BEFF0299-97F3-44DD-B7C2-DFF7C6B75867}" type="parTrans" cxnId="{C3C5CB99-5756-4008-8790-32C20D30F38D}">
      <dgm:prSet/>
      <dgm:spPr/>
      <dgm:t>
        <a:bodyPr/>
        <a:lstStyle/>
        <a:p>
          <a:endParaRPr lang="en-US"/>
        </a:p>
      </dgm:t>
    </dgm:pt>
    <dgm:pt modelId="{860289E2-F56C-4272-9E6F-FBF11B3DDFCD}" type="sibTrans" cxnId="{C3C5CB99-5756-4008-8790-32C20D30F38D}">
      <dgm:prSet/>
      <dgm:spPr/>
      <dgm:t>
        <a:bodyPr/>
        <a:lstStyle/>
        <a:p>
          <a:endParaRPr lang="en-US"/>
        </a:p>
      </dgm:t>
    </dgm:pt>
    <dgm:pt modelId="{A62B0797-4A34-4E00-BD41-EC82DE2AEB8A}">
      <dgm:prSet phldrT="[Text]"/>
      <dgm:spPr/>
      <dgm:t>
        <a:bodyPr/>
        <a:lstStyle/>
        <a:p>
          <a:r>
            <a:rPr lang="en-US" dirty="0">
              <a:solidFill>
                <a:schemeClr val="bg2">
                  <a:lumMod val="10000"/>
                </a:schemeClr>
              </a:solidFill>
            </a:rPr>
            <a:t>Update Configuration Settings </a:t>
          </a:r>
        </a:p>
      </dgm:t>
    </dgm:pt>
    <dgm:pt modelId="{E3CA4590-384E-4683-81FF-4442E602FB63}" type="parTrans" cxnId="{06437689-475C-4F50-BE72-C80E1ECA35D1}">
      <dgm:prSet/>
      <dgm:spPr/>
      <dgm:t>
        <a:bodyPr/>
        <a:lstStyle/>
        <a:p>
          <a:endParaRPr lang="en-US"/>
        </a:p>
      </dgm:t>
    </dgm:pt>
    <dgm:pt modelId="{A38A499C-47E3-4B74-88E9-45C9C626F121}" type="sibTrans" cxnId="{06437689-475C-4F50-BE72-C80E1ECA35D1}">
      <dgm:prSet/>
      <dgm:spPr/>
      <dgm:t>
        <a:bodyPr/>
        <a:lstStyle/>
        <a:p>
          <a:endParaRPr lang="en-US"/>
        </a:p>
      </dgm:t>
    </dgm:pt>
    <dgm:pt modelId="{E219BDE9-37DF-4D96-840C-D143A2E0957E}">
      <dgm:prSet phldrT="[Text]" custT="1"/>
      <dgm:spPr/>
      <dgm:t>
        <a:bodyPr/>
        <a:lstStyle/>
        <a:p>
          <a:r>
            <a:rPr lang="en-US" sz="1800" dirty="0"/>
            <a:t>Create Bootloader in SDK </a:t>
          </a:r>
        </a:p>
      </dgm:t>
    </dgm:pt>
    <dgm:pt modelId="{9082658F-0751-4742-95B5-17AC47858013}" type="parTrans" cxnId="{B28BFCA3-E661-4959-9F3B-996591469C12}">
      <dgm:prSet/>
      <dgm:spPr/>
      <dgm:t>
        <a:bodyPr/>
        <a:lstStyle/>
        <a:p>
          <a:endParaRPr lang="en-US"/>
        </a:p>
      </dgm:t>
    </dgm:pt>
    <dgm:pt modelId="{1379D41D-454B-487F-BA09-BCF7C08A22F5}" type="sibTrans" cxnId="{B28BFCA3-E661-4959-9F3B-996591469C12}">
      <dgm:prSet/>
      <dgm:spPr/>
      <dgm:t>
        <a:bodyPr/>
        <a:lstStyle/>
        <a:p>
          <a:endParaRPr lang="en-US"/>
        </a:p>
      </dgm:t>
    </dgm:pt>
    <dgm:pt modelId="{3960ED0F-EA82-47E8-86D8-03B88E589153}">
      <dgm:prSet phldrT="[Text]"/>
      <dgm:spPr/>
      <dgm:t>
        <a:bodyPr/>
        <a:lstStyle/>
        <a:p>
          <a:r>
            <a:rPr lang="en-US" dirty="0">
              <a:solidFill>
                <a:schemeClr val="bg2">
                  <a:lumMod val="10000"/>
                </a:schemeClr>
              </a:solidFill>
            </a:rPr>
            <a:t>Configure QSPI Device settings</a:t>
          </a:r>
        </a:p>
      </dgm:t>
    </dgm:pt>
    <dgm:pt modelId="{33967297-32EC-4411-A4AC-BA09C1C89F77}" type="parTrans" cxnId="{3EA7E3EF-68B2-49E8-A36D-DB3007AF9233}">
      <dgm:prSet/>
      <dgm:spPr/>
      <dgm:t>
        <a:bodyPr/>
        <a:lstStyle/>
        <a:p>
          <a:endParaRPr lang="en-US"/>
        </a:p>
      </dgm:t>
    </dgm:pt>
    <dgm:pt modelId="{B843507A-F48F-47D9-B763-EB852E712411}" type="sibTrans" cxnId="{3EA7E3EF-68B2-49E8-A36D-DB3007AF9233}">
      <dgm:prSet/>
      <dgm:spPr/>
      <dgm:t>
        <a:bodyPr/>
        <a:lstStyle/>
        <a:p>
          <a:endParaRPr lang="en-US"/>
        </a:p>
      </dgm:t>
    </dgm:pt>
    <dgm:pt modelId="{920675A5-BD0B-4C81-9163-5ACE2547D87A}">
      <dgm:prSet phldrT="[Text]"/>
      <dgm:spPr/>
      <dgm:t>
        <a:bodyPr/>
        <a:lstStyle/>
        <a:p>
          <a:r>
            <a:rPr lang="en-US" dirty="0">
              <a:solidFill>
                <a:schemeClr val="bg2">
                  <a:lumMod val="10000"/>
                </a:schemeClr>
              </a:solidFill>
            </a:rPr>
            <a:t>Generate Bootloader ELF</a:t>
          </a:r>
        </a:p>
      </dgm:t>
    </dgm:pt>
    <dgm:pt modelId="{1F0F25CD-2472-44A4-8F79-444AD8EB283E}" type="parTrans" cxnId="{47533BD5-346B-4E36-BFD0-930B5798B85A}">
      <dgm:prSet/>
      <dgm:spPr/>
      <dgm:t>
        <a:bodyPr/>
        <a:lstStyle/>
        <a:p>
          <a:endParaRPr lang="en-US"/>
        </a:p>
      </dgm:t>
    </dgm:pt>
    <dgm:pt modelId="{7F3CB17A-3E3E-41EF-A0DB-C595456383D5}" type="sibTrans" cxnId="{47533BD5-346B-4E36-BFD0-930B5798B85A}">
      <dgm:prSet/>
      <dgm:spPr/>
      <dgm:t>
        <a:bodyPr/>
        <a:lstStyle/>
        <a:p>
          <a:endParaRPr lang="en-US"/>
        </a:p>
      </dgm:t>
    </dgm:pt>
    <dgm:pt modelId="{A366FE97-2CAE-48E8-BFEF-EA3915DCBBC5}">
      <dgm:prSet phldrT="[Text]" custT="1"/>
      <dgm:spPr/>
      <dgm:t>
        <a:bodyPr/>
        <a:lstStyle/>
        <a:p>
          <a:r>
            <a:rPr lang="en-US" sz="1800" dirty="0"/>
            <a:t>Program QSPI device using Vivado  </a:t>
          </a:r>
        </a:p>
      </dgm:t>
    </dgm:pt>
    <dgm:pt modelId="{FEBD17A5-74DE-4F35-B4BB-3EBC7913902B}" type="parTrans" cxnId="{D381F7D1-0275-4D23-931A-D50982D800F2}">
      <dgm:prSet/>
      <dgm:spPr/>
      <dgm:t>
        <a:bodyPr/>
        <a:lstStyle/>
        <a:p>
          <a:endParaRPr lang="en-US"/>
        </a:p>
      </dgm:t>
    </dgm:pt>
    <dgm:pt modelId="{E6FAA356-B87D-4AC9-A4DD-24B3A18026C0}" type="sibTrans" cxnId="{D381F7D1-0275-4D23-931A-D50982D800F2}">
      <dgm:prSet/>
      <dgm:spPr/>
      <dgm:t>
        <a:bodyPr/>
        <a:lstStyle/>
        <a:p>
          <a:endParaRPr lang="en-US"/>
        </a:p>
      </dgm:t>
    </dgm:pt>
    <dgm:pt modelId="{45988268-26C1-4C1D-B42F-CF65B3A20FC5}">
      <dgm:prSet phldrT="[Text]"/>
      <dgm:spPr/>
      <dgm:t>
        <a:bodyPr/>
        <a:lstStyle/>
        <a:p>
          <a:r>
            <a:rPr lang="en-US" dirty="0">
              <a:solidFill>
                <a:schemeClr val="bg2">
                  <a:lumMod val="10000"/>
                </a:schemeClr>
              </a:solidFill>
            </a:rPr>
            <a:t>Merge Bitstream with Bootloader ELF</a:t>
          </a:r>
        </a:p>
      </dgm:t>
    </dgm:pt>
    <dgm:pt modelId="{D71B1FB4-57C5-4474-9BAD-9C6B15C0B9B6}" type="parTrans" cxnId="{4AA2B2AB-E587-484D-B6F2-6CDD023F4254}">
      <dgm:prSet/>
      <dgm:spPr/>
      <dgm:t>
        <a:bodyPr/>
        <a:lstStyle/>
        <a:p>
          <a:endParaRPr lang="en-US"/>
        </a:p>
      </dgm:t>
    </dgm:pt>
    <dgm:pt modelId="{8E0A0C33-E346-4823-94B6-D11DA7C85704}" type="sibTrans" cxnId="{4AA2B2AB-E587-484D-B6F2-6CDD023F4254}">
      <dgm:prSet/>
      <dgm:spPr/>
      <dgm:t>
        <a:bodyPr/>
        <a:lstStyle/>
        <a:p>
          <a:endParaRPr lang="en-US"/>
        </a:p>
      </dgm:t>
    </dgm:pt>
    <dgm:pt modelId="{EB062E66-017D-474A-AAC1-55BBA766B705}">
      <dgm:prSet phldrT="[Text]"/>
      <dgm:spPr/>
      <dgm:t>
        <a:bodyPr/>
        <a:lstStyle/>
        <a:p>
          <a:r>
            <a:rPr lang="en-US" dirty="0">
              <a:solidFill>
                <a:schemeClr val="bg2">
                  <a:lumMod val="10000"/>
                </a:schemeClr>
              </a:solidFill>
            </a:rPr>
            <a:t>Generate MCS with merged bitstream and application ELF  </a:t>
          </a:r>
        </a:p>
      </dgm:t>
    </dgm:pt>
    <dgm:pt modelId="{7A74229A-B880-40C1-9B30-0AFCBB7D7D30}" type="parTrans" cxnId="{0D5487A1-69CB-4F1C-8884-A0837C1D864B}">
      <dgm:prSet/>
      <dgm:spPr/>
      <dgm:t>
        <a:bodyPr/>
        <a:lstStyle/>
        <a:p>
          <a:endParaRPr lang="en-US"/>
        </a:p>
      </dgm:t>
    </dgm:pt>
    <dgm:pt modelId="{BBCAD218-362E-4923-888E-E7A6FE80155A}" type="sibTrans" cxnId="{0D5487A1-69CB-4F1C-8884-A0837C1D864B}">
      <dgm:prSet/>
      <dgm:spPr/>
      <dgm:t>
        <a:bodyPr/>
        <a:lstStyle/>
        <a:p>
          <a:endParaRPr lang="en-US"/>
        </a:p>
      </dgm:t>
    </dgm:pt>
    <dgm:pt modelId="{DBF4398B-191D-4E59-B99B-19E14EE0BBA3}">
      <dgm:prSet phldrT="[Text]" custT="1"/>
      <dgm:spPr/>
      <dgm:t>
        <a:bodyPr/>
        <a:lstStyle/>
        <a:p>
          <a:r>
            <a:rPr lang="en-US" sz="1800" dirty="0"/>
            <a:t>Create Application in SDK</a:t>
          </a:r>
        </a:p>
      </dgm:t>
    </dgm:pt>
    <dgm:pt modelId="{EDE7FC1E-2085-4CD5-B4AC-EC024D1C1045}" type="parTrans" cxnId="{F523F9C4-D6A1-44BA-A2B1-5EF3E74EEDFF}">
      <dgm:prSet/>
      <dgm:spPr/>
      <dgm:t>
        <a:bodyPr/>
        <a:lstStyle/>
        <a:p>
          <a:endParaRPr lang="en-US"/>
        </a:p>
      </dgm:t>
    </dgm:pt>
    <dgm:pt modelId="{3C7EE40B-7D0C-439F-B320-A71C43988424}" type="sibTrans" cxnId="{F523F9C4-D6A1-44BA-A2B1-5EF3E74EEDFF}">
      <dgm:prSet/>
      <dgm:spPr/>
      <dgm:t>
        <a:bodyPr/>
        <a:lstStyle/>
        <a:p>
          <a:endParaRPr lang="en-US"/>
        </a:p>
      </dgm:t>
    </dgm:pt>
    <dgm:pt modelId="{5DCAFF5C-DFC6-476A-912F-30AFC4D278B8}">
      <dgm:prSet phldrT="[Text]"/>
      <dgm:spPr/>
      <dgm:t>
        <a:bodyPr/>
        <a:lstStyle/>
        <a:p>
          <a:r>
            <a:rPr lang="en-US" dirty="0">
              <a:solidFill>
                <a:schemeClr val="bg2">
                  <a:lumMod val="10000"/>
                </a:schemeClr>
              </a:solidFill>
            </a:rPr>
            <a:t>Generate Application ELF </a:t>
          </a:r>
        </a:p>
      </dgm:t>
    </dgm:pt>
    <dgm:pt modelId="{0F8334EE-721D-4A5C-843D-4D648ACA063D}" type="parTrans" cxnId="{9E75240C-1587-4E92-80AC-16721BB220E2}">
      <dgm:prSet/>
      <dgm:spPr/>
      <dgm:t>
        <a:bodyPr/>
        <a:lstStyle/>
        <a:p>
          <a:endParaRPr lang="en-US"/>
        </a:p>
      </dgm:t>
    </dgm:pt>
    <dgm:pt modelId="{BA2DAD60-7CC0-486D-AEBD-64AB8EF62BC5}" type="sibTrans" cxnId="{9E75240C-1587-4E92-80AC-16721BB220E2}">
      <dgm:prSet/>
      <dgm:spPr/>
      <dgm:t>
        <a:bodyPr/>
        <a:lstStyle/>
        <a:p>
          <a:endParaRPr lang="en-US"/>
        </a:p>
      </dgm:t>
    </dgm:pt>
    <dgm:pt modelId="{86756B66-C34C-4CD7-9C16-F89E091712A7}">
      <dgm:prSet phldrT="[Text]"/>
      <dgm:spPr/>
      <dgm:t>
        <a:bodyPr/>
        <a:lstStyle/>
        <a:p>
          <a:r>
            <a:rPr lang="en-US" dirty="0"/>
            <a:t>Boot MicroBlaze </a:t>
          </a:r>
        </a:p>
      </dgm:t>
    </dgm:pt>
    <dgm:pt modelId="{45E4C82D-C2F2-43F3-B746-77538D3BC8CE}" type="parTrans" cxnId="{E0C49BBA-AA59-4061-BE96-D64AAE8CD5F3}">
      <dgm:prSet/>
      <dgm:spPr/>
      <dgm:t>
        <a:bodyPr/>
        <a:lstStyle/>
        <a:p>
          <a:endParaRPr lang="en-US"/>
        </a:p>
      </dgm:t>
    </dgm:pt>
    <dgm:pt modelId="{18A0C411-CAF6-4028-BB5D-9F75BF013EBD}" type="sibTrans" cxnId="{E0C49BBA-AA59-4061-BE96-D64AAE8CD5F3}">
      <dgm:prSet/>
      <dgm:spPr/>
      <dgm:t>
        <a:bodyPr/>
        <a:lstStyle/>
        <a:p>
          <a:endParaRPr lang="en-US"/>
        </a:p>
      </dgm:t>
    </dgm:pt>
    <dgm:pt modelId="{747D4D7B-2F34-4906-97A0-8FD4BDEF3999}">
      <dgm:prSet phldrT="[Text]"/>
      <dgm:spPr/>
      <dgm:t>
        <a:bodyPr/>
        <a:lstStyle/>
        <a:p>
          <a:endParaRPr lang="en-US" dirty="0"/>
        </a:p>
      </dgm:t>
    </dgm:pt>
    <dgm:pt modelId="{1668080E-3872-4FC5-B161-01F1C7CF880F}" type="parTrans" cxnId="{FFD42C50-DADB-4192-85EC-B16082BA9A64}">
      <dgm:prSet/>
      <dgm:spPr/>
      <dgm:t>
        <a:bodyPr/>
        <a:lstStyle/>
        <a:p>
          <a:endParaRPr lang="en-US"/>
        </a:p>
      </dgm:t>
    </dgm:pt>
    <dgm:pt modelId="{757CE086-3B9C-4B4B-AB27-63AA7A36D1D1}" type="sibTrans" cxnId="{FFD42C50-DADB-4192-85EC-B16082BA9A64}">
      <dgm:prSet/>
      <dgm:spPr/>
      <dgm:t>
        <a:bodyPr/>
        <a:lstStyle/>
        <a:p>
          <a:endParaRPr lang="en-US"/>
        </a:p>
      </dgm:t>
    </dgm:pt>
    <dgm:pt modelId="{F21D23E3-E51A-4723-880A-D2679D34E8F0}" type="pres">
      <dgm:prSet presAssocID="{541A4E70-0356-4C4E-8422-24713F9FCB18}" presName="Name0" presStyleCnt="0">
        <dgm:presLayoutVars>
          <dgm:dir/>
          <dgm:animLvl val="lvl"/>
          <dgm:resizeHandles val="exact"/>
        </dgm:presLayoutVars>
      </dgm:prSet>
      <dgm:spPr/>
    </dgm:pt>
    <dgm:pt modelId="{18BD8687-BD9F-4EE4-ACF7-914FBF23B55F}" type="pres">
      <dgm:prSet presAssocID="{747D4D7B-2F34-4906-97A0-8FD4BDEF3999}" presName="boxAndChildren" presStyleCnt="0"/>
      <dgm:spPr/>
    </dgm:pt>
    <dgm:pt modelId="{B51F4158-216B-4885-9CE2-14FE3ED5F6F1}" type="pres">
      <dgm:prSet presAssocID="{747D4D7B-2F34-4906-97A0-8FD4BDEF3999}" presName="parentTextBox" presStyleLbl="node1" presStyleIdx="0" presStyleCnt="6"/>
      <dgm:spPr/>
    </dgm:pt>
    <dgm:pt modelId="{AEF905E6-325A-49E1-9CB5-390D2F1BC070}" type="pres">
      <dgm:prSet presAssocID="{18A0C411-CAF6-4028-BB5D-9F75BF013EBD}" presName="sp" presStyleCnt="0"/>
      <dgm:spPr/>
    </dgm:pt>
    <dgm:pt modelId="{EB453A10-07F7-444F-B0B8-0AB744D54D75}" type="pres">
      <dgm:prSet presAssocID="{86756B66-C34C-4CD7-9C16-F89E091712A7}" presName="arrowAndChildren" presStyleCnt="0"/>
      <dgm:spPr/>
    </dgm:pt>
    <dgm:pt modelId="{C8DC7286-41C1-4326-8A70-53136545AA75}" type="pres">
      <dgm:prSet presAssocID="{86756B66-C34C-4CD7-9C16-F89E091712A7}" presName="parentTextArrow" presStyleLbl="node1" presStyleIdx="1" presStyleCnt="6"/>
      <dgm:spPr/>
    </dgm:pt>
    <dgm:pt modelId="{F37ACD63-50C6-4D00-9F3A-A48CB75782EB}" type="pres">
      <dgm:prSet presAssocID="{E6FAA356-B87D-4AC9-A4DD-24B3A18026C0}" presName="sp" presStyleCnt="0"/>
      <dgm:spPr/>
    </dgm:pt>
    <dgm:pt modelId="{32178A98-2646-471A-AEB1-FE7D8130C37E}" type="pres">
      <dgm:prSet presAssocID="{A366FE97-2CAE-48E8-BFEF-EA3915DCBBC5}" presName="arrowAndChildren" presStyleCnt="0"/>
      <dgm:spPr/>
    </dgm:pt>
    <dgm:pt modelId="{4E35F60E-4839-4017-BFA6-95AE693ABDFA}" type="pres">
      <dgm:prSet presAssocID="{A366FE97-2CAE-48E8-BFEF-EA3915DCBBC5}" presName="parentTextArrow" presStyleLbl="node1" presStyleIdx="1" presStyleCnt="6"/>
      <dgm:spPr/>
    </dgm:pt>
    <dgm:pt modelId="{135DCBBB-C606-489C-88CB-787D2D3445EA}" type="pres">
      <dgm:prSet presAssocID="{A366FE97-2CAE-48E8-BFEF-EA3915DCBBC5}" presName="arrow" presStyleLbl="node1" presStyleIdx="2" presStyleCnt="6"/>
      <dgm:spPr/>
    </dgm:pt>
    <dgm:pt modelId="{58AD594D-B4F0-4E72-BD49-15A1233ECCBC}" type="pres">
      <dgm:prSet presAssocID="{A366FE97-2CAE-48E8-BFEF-EA3915DCBBC5}" presName="descendantArrow" presStyleCnt="0"/>
      <dgm:spPr/>
    </dgm:pt>
    <dgm:pt modelId="{780F422A-EEED-4BB4-8B77-E4C86013A0A9}" type="pres">
      <dgm:prSet presAssocID="{45988268-26C1-4C1D-B42F-CF65B3A20FC5}" presName="childTextArrow" presStyleLbl="fgAccFollowNode1" presStyleIdx="0" presStyleCnt="7">
        <dgm:presLayoutVars>
          <dgm:bulletEnabled val="1"/>
        </dgm:presLayoutVars>
      </dgm:prSet>
      <dgm:spPr/>
    </dgm:pt>
    <dgm:pt modelId="{15725565-53A2-4E95-AE7B-6D1670672BBB}" type="pres">
      <dgm:prSet presAssocID="{EB062E66-017D-474A-AAC1-55BBA766B705}" presName="childTextArrow" presStyleLbl="fgAccFollowNode1" presStyleIdx="1" presStyleCnt="7">
        <dgm:presLayoutVars>
          <dgm:bulletEnabled val="1"/>
        </dgm:presLayoutVars>
      </dgm:prSet>
      <dgm:spPr/>
    </dgm:pt>
    <dgm:pt modelId="{B070BF02-47B0-4017-B189-C6DE40F7546E}" type="pres">
      <dgm:prSet presAssocID="{3C7EE40B-7D0C-439F-B320-A71C43988424}" presName="sp" presStyleCnt="0"/>
      <dgm:spPr/>
    </dgm:pt>
    <dgm:pt modelId="{1CCD6E34-55F1-48EF-8423-63A188837290}" type="pres">
      <dgm:prSet presAssocID="{DBF4398B-191D-4E59-B99B-19E14EE0BBA3}" presName="arrowAndChildren" presStyleCnt="0"/>
      <dgm:spPr/>
    </dgm:pt>
    <dgm:pt modelId="{9561E8AA-4AE8-4EB7-B82B-C32906D5E28A}" type="pres">
      <dgm:prSet presAssocID="{DBF4398B-191D-4E59-B99B-19E14EE0BBA3}" presName="parentTextArrow" presStyleLbl="node1" presStyleIdx="2" presStyleCnt="6"/>
      <dgm:spPr/>
    </dgm:pt>
    <dgm:pt modelId="{FC4F1D80-03F6-4AD3-9C12-C40610C4FD98}" type="pres">
      <dgm:prSet presAssocID="{DBF4398B-191D-4E59-B99B-19E14EE0BBA3}" presName="arrow" presStyleLbl="node1" presStyleIdx="3" presStyleCnt="6"/>
      <dgm:spPr/>
    </dgm:pt>
    <dgm:pt modelId="{13EBD440-A7BA-4B59-84D0-4CCB99248A68}" type="pres">
      <dgm:prSet presAssocID="{DBF4398B-191D-4E59-B99B-19E14EE0BBA3}" presName="descendantArrow" presStyleCnt="0"/>
      <dgm:spPr/>
    </dgm:pt>
    <dgm:pt modelId="{684B6BE6-FD15-43B6-919F-DCCA29D8FD42}" type="pres">
      <dgm:prSet presAssocID="{5DCAFF5C-DFC6-476A-912F-30AFC4D278B8}" presName="childTextArrow" presStyleLbl="fgAccFollowNode1" presStyleIdx="2" presStyleCnt="7">
        <dgm:presLayoutVars>
          <dgm:bulletEnabled val="1"/>
        </dgm:presLayoutVars>
      </dgm:prSet>
      <dgm:spPr/>
    </dgm:pt>
    <dgm:pt modelId="{70663369-572E-4A2A-9084-2A6BA9842438}" type="pres">
      <dgm:prSet presAssocID="{1379D41D-454B-487F-BA09-BCF7C08A22F5}" presName="sp" presStyleCnt="0"/>
      <dgm:spPr/>
    </dgm:pt>
    <dgm:pt modelId="{612E7CAB-4B34-422F-901C-AD2F2C1BBAAF}" type="pres">
      <dgm:prSet presAssocID="{E219BDE9-37DF-4D96-840C-D143A2E0957E}" presName="arrowAndChildren" presStyleCnt="0"/>
      <dgm:spPr/>
    </dgm:pt>
    <dgm:pt modelId="{52823873-7B95-4A39-AC25-6D3E4F833980}" type="pres">
      <dgm:prSet presAssocID="{E219BDE9-37DF-4D96-840C-D143A2E0957E}" presName="parentTextArrow" presStyleLbl="node1" presStyleIdx="3" presStyleCnt="6"/>
      <dgm:spPr/>
    </dgm:pt>
    <dgm:pt modelId="{B4E3FFA2-2A53-4CAC-B2E4-D400F7DFA170}" type="pres">
      <dgm:prSet presAssocID="{E219BDE9-37DF-4D96-840C-D143A2E0957E}" presName="arrow" presStyleLbl="node1" presStyleIdx="4" presStyleCnt="6"/>
      <dgm:spPr/>
    </dgm:pt>
    <dgm:pt modelId="{03C427DC-6EB2-4115-A5F8-12A065E6EFB1}" type="pres">
      <dgm:prSet presAssocID="{E219BDE9-37DF-4D96-840C-D143A2E0957E}" presName="descendantArrow" presStyleCnt="0"/>
      <dgm:spPr/>
    </dgm:pt>
    <dgm:pt modelId="{88D42CA7-FD06-4BD9-B8B4-F50205797F96}" type="pres">
      <dgm:prSet presAssocID="{3960ED0F-EA82-47E8-86D8-03B88E589153}" presName="childTextArrow" presStyleLbl="fgAccFollowNode1" presStyleIdx="3" presStyleCnt="7">
        <dgm:presLayoutVars>
          <dgm:bulletEnabled val="1"/>
        </dgm:presLayoutVars>
      </dgm:prSet>
      <dgm:spPr/>
    </dgm:pt>
    <dgm:pt modelId="{2C99E50E-6DFA-4F69-A12C-4F4318D3FABC}" type="pres">
      <dgm:prSet presAssocID="{920675A5-BD0B-4C81-9163-5ACE2547D87A}" presName="childTextArrow" presStyleLbl="fgAccFollowNode1" presStyleIdx="4" presStyleCnt="7">
        <dgm:presLayoutVars>
          <dgm:bulletEnabled val="1"/>
        </dgm:presLayoutVars>
      </dgm:prSet>
      <dgm:spPr/>
    </dgm:pt>
    <dgm:pt modelId="{4EC83D29-3784-4B5F-9BB3-6A9EE247952E}" type="pres">
      <dgm:prSet presAssocID="{C1E30FA1-C88C-41C2-9FAA-FAB7B248E990}" presName="sp" presStyleCnt="0"/>
      <dgm:spPr/>
    </dgm:pt>
    <dgm:pt modelId="{A666A978-DB7F-4B62-8BED-5DDDCA226245}" type="pres">
      <dgm:prSet presAssocID="{05A5C5D2-839D-4A11-BD6A-7438BED24085}" presName="arrowAndChildren" presStyleCnt="0"/>
      <dgm:spPr/>
    </dgm:pt>
    <dgm:pt modelId="{CEE78320-459C-4B71-A153-77F41A26AC51}" type="pres">
      <dgm:prSet presAssocID="{05A5C5D2-839D-4A11-BD6A-7438BED24085}" presName="parentTextArrow" presStyleLbl="node1" presStyleIdx="4" presStyleCnt="6"/>
      <dgm:spPr/>
    </dgm:pt>
    <dgm:pt modelId="{0517E8DB-14EE-4CD4-B0B4-9F36EB739889}" type="pres">
      <dgm:prSet presAssocID="{05A5C5D2-839D-4A11-BD6A-7438BED24085}" presName="arrow" presStyleLbl="node1" presStyleIdx="5" presStyleCnt="6"/>
      <dgm:spPr/>
    </dgm:pt>
    <dgm:pt modelId="{12F8AED5-86E8-479E-A1A2-56A9738BEBB7}" type="pres">
      <dgm:prSet presAssocID="{05A5C5D2-839D-4A11-BD6A-7438BED24085}" presName="descendantArrow" presStyleCnt="0"/>
      <dgm:spPr/>
    </dgm:pt>
    <dgm:pt modelId="{D4B5E69A-85B3-4984-8610-949F7B981A93}" type="pres">
      <dgm:prSet presAssocID="{AFB08F25-807E-40E2-BFEA-3DC058D2E7EE}" presName="childTextArrow" presStyleLbl="fgAccFollowNode1" presStyleIdx="5" presStyleCnt="7">
        <dgm:presLayoutVars>
          <dgm:bulletEnabled val="1"/>
        </dgm:presLayoutVars>
      </dgm:prSet>
      <dgm:spPr/>
    </dgm:pt>
    <dgm:pt modelId="{39692BDC-5AD8-4E2F-8294-386E99BFFAD1}" type="pres">
      <dgm:prSet presAssocID="{A62B0797-4A34-4E00-BD41-EC82DE2AEB8A}" presName="childTextArrow" presStyleLbl="fgAccFollowNode1" presStyleIdx="6" presStyleCnt="7">
        <dgm:presLayoutVars>
          <dgm:bulletEnabled val="1"/>
        </dgm:presLayoutVars>
      </dgm:prSet>
      <dgm:spPr/>
    </dgm:pt>
  </dgm:ptLst>
  <dgm:cxnLst>
    <dgm:cxn modelId="{9E75240C-1587-4E92-80AC-16721BB220E2}" srcId="{DBF4398B-191D-4E59-B99B-19E14EE0BBA3}" destId="{5DCAFF5C-DFC6-476A-912F-30AFC4D278B8}" srcOrd="0" destOrd="0" parTransId="{0F8334EE-721D-4A5C-843D-4D648ACA063D}" sibTransId="{BA2DAD60-7CC0-486D-AEBD-64AB8EF62BC5}"/>
    <dgm:cxn modelId="{177B140E-9266-42D5-83AF-6AD3BEDBCB3C}" type="presOf" srcId="{DBF4398B-191D-4E59-B99B-19E14EE0BBA3}" destId="{FC4F1D80-03F6-4AD3-9C12-C40610C4FD98}" srcOrd="1" destOrd="0" presId="urn:microsoft.com/office/officeart/2005/8/layout/process4"/>
    <dgm:cxn modelId="{74818313-768A-4499-98D9-791D4311A8D2}" type="presOf" srcId="{EB062E66-017D-474A-AAC1-55BBA766B705}" destId="{15725565-53A2-4E95-AE7B-6D1670672BBB}" srcOrd="0" destOrd="0" presId="urn:microsoft.com/office/officeart/2005/8/layout/process4"/>
    <dgm:cxn modelId="{00469B32-60D7-452D-A68C-F0B87DB143B4}" type="presOf" srcId="{DBF4398B-191D-4E59-B99B-19E14EE0BBA3}" destId="{9561E8AA-4AE8-4EB7-B82B-C32906D5E28A}" srcOrd="0" destOrd="0" presId="urn:microsoft.com/office/officeart/2005/8/layout/process4"/>
    <dgm:cxn modelId="{6097C15C-7DCC-4096-AEB1-0873CE87E99A}" type="presOf" srcId="{747D4D7B-2F34-4906-97A0-8FD4BDEF3999}" destId="{B51F4158-216B-4885-9CE2-14FE3ED5F6F1}" srcOrd="0" destOrd="0" presId="urn:microsoft.com/office/officeart/2005/8/layout/process4"/>
    <dgm:cxn modelId="{FFD42C50-DADB-4192-85EC-B16082BA9A64}" srcId="{541A4E70-0356-4C4E-8422-24713F9FCB18}" destId="{747D4D7B-2F34-4906-97A0-8FD4BDEF3999}" srcOrd="5" destOrd="0" parTransId="{1668080E-3872-4FC5-B161-01F1C7CF880F}" sibTransId="{757CE086-3B9C-4B4B-AB27-63AA7A36D1D1}"/>
    <dgm:cxn modelId="{E3180777-8E7D-4E1C-A826-2F8A7141806F}" type="presOf" srcId="{5DCAFF5C-DFC6-476A-912F-30AFC4D278B8}" destId="{684B6BE6-FD15-43B6-919F-DCCA29D8FD42}" srcOrd="0" destOrd="0" presId="urn:microsoft.com/office/officeart/2005/8/layout/process4"/>
    <dgm:cxn modelId="{06437689-475C-4F50-BE72-C80E1ECA35D1}" srcId="{05A5C5D2-839D-4A11-BD6A-7438BED24085}" destId="{A62B0797-4A34-4E00-BD41-EC82DE2AEB8A}" srcOrd="1" destOrd="0" parTransId="{E3CA4590-384E-4683-81FF-4442E602FB63}" sibTransId="{A38A499C-47E3-4B74-88E9-45C9C626F121}"/>
    <dgm:cxn modelId="{2CEA4999-E926-4F70-95B8-6DB749245C79}" type="presOf" srcId="{45988268-26C1-4C1D-B42F-CF65B3A20FC5}" destId="{780F422A-EEED-4BB4-8B77-E4C86013A0A9}" srcOrd="0" destOrd="0" presId="urn:microsoft.com/office/officeart/2005/8/layout/process4"/>
    <dgm:cxn modelId="{C3C5CB99-5756-4008-8790-32C20D30F38D}" srcId="{05A5C5D2-839D-4A11-BD6A-7438BED24085}" destId="{AFB08F25-807E-40E2-BFEA-3DC058D2E7EE}" srcOrd="0" destOrd="0" parTransId="{BEFF0299-97F3-44DD-B7C2-DFF7C6B75867}" sibTransId="{860289E2-F56C-4272-9E6F-FBF11B3DDFCD}"/>
    <dgm:cxn modelId="{0D5487A1-69CB-4F1C-8884-A0837C1D864B}" srcId="{A366FE97-2CAE-48E8-BFEF-EA3915DCBBC5}" destId="{EB062E66-017D-474A-AAC1-55BBA766B705}" srcOrd="1" destOrd="0" parTransId="{7A74229A-B880-40C1-9B30-0AFCBB7D7D30}" sibTransId="{BBCAD218-362E-4923-888E-E7A6FE80155A}"/>
    <dgm:cxn modelId="{FB54C9A1-84F3-484D-95F2-097D36ED3409}" type="presOf" srcId="{541A4E70-0356-4C4E-8422-24713F9FCB18}" destId="{F21D23E3-E51A-4723-880A-D2679D34E8F0}" srcOrd="0" destOrd="0" presId="urn:microsoft.com/office/officeart/2005/8/layout/process4"/>
    <dgm:cxn modelId="{B28BFCA3-E661-4959-9F3B-996591469C12}" srcId="{541A4E70-0356-4C4E-8422-24713F9FCB18}" destId="{E219BDE9-37DF-4D96-840C-D143A2E0957E}" srcOrd="1" destOrd="0" parTransId="{9082658F-0751-4742-95B5-17AC47858013}" sibTransId="{1379D41D-454B-487F-BA09-BCF7C08A22F5}"/>
    <dgm:cxn modelId="{45BD16A9-65C9-4202-8C7D-491155D93EDF}" srcId="{541A4E70-0356-4C4E-8422-24713F9FCB18}" destId="{05A5C5D2-839D-4A11-BD6A-7438BED24085}" srcOrd="0" destOrd="0" parTransId="{EEAF8607-FF58-419D-863B-789E4CB307C2}" sibTransId="{C1E30FA1-C88C-41C2-9FAA-FAB7B248E990}"/>
    <dgm:cxn modelId="{4AA2B2AB-E587-484D-B6F2-6CDD023F4254}" srcId="{A366FE97-2CAE-48E8-BFEF-EA3915DCBBC5}" destId="{45988268-26C1-4C1D-B42F-CF65B3A20FC5}" srcOrd="0" destOrd="0" parTransId="{D71B1FB4-57C5-4474-9BAD-9C6B15C0B9B6}" sibTransId="{8E0A0C33-E346-4823-94B6-D11DA7C85704}"/>
    <dgm:cxn modelId="{C4B1E0B1-179C-48F5-B5E6-C52888B2AA5D}" type="presOf" srcId="{05A5C5D2-839D-4A11-BD6A-7438BED24085}" destId="{CEE78320-459C-4B71-A153-77F41A26AC51}" srcOrd="0" destOrd="0" presId="urn:microsoft.com/office/officeart/2005/8/layout/process4"/>
    <dgm:cxn modelId="{CF2AFFB1-EBCA-4311-AB3C-73AD5EEE5FF6}" type="presOf" srcId="{86756B66-C34C-4CD7-9C16-F89E091712A7}" destId="{C8DC7286-41C1-4326-8A70-53136545AA75}" srcOrd="0" destOrd="0" presId="urn:microsoft.com/office/officeart/2005/8/layout/process4"/>
    <dgm:cxn modelId="{776D2BB8-342E-469A-B56B-F0B8E86666B7}" type="presOf" srcId="{05A5C5D2-839D-4A11-BD6A-7438BED24085}" destId="{0517E8DB-14EE-4CD4-B0B4-9F36EB739889}" srcOrd="1" destOrd="0" presId="urn:microsoft.com/office/officeart/2005/8/layout/process4"/>
    <dgm:cxn modelId="{42062FBA-1089-4030-9A97-417FAF9A0EBE}" type="presOf" srcId="{AFB08F25-807E-40E2-BFEA-3DC058D2E7EE}" destId="{D4B5E69A-85B3-4984-8610-949F7B981A93}" srcOrd="0" destOrd="0" presId="urn:microsoft.com/office/officeart/2005/8/layout/process4"/>
    <dgm:cxn modelId="{9FFB87BA-CBF6-44C2-B597-CBFB2E59FB2E}" type="presOf" srcId="{A62B0797-4A34-4E00-BD41-EC82DE2AEB8A}" destId="{39692BDC-5AD8-4E2F-8294-386E99BFFAD1}" srcOrd="0" destOrd="0" presId="urn:microsoft.com/office/officeart/2005/8/layout/process4"/>
    <dgm:cxn modelId="{E0C49BBA-AA59-4061-BE96-D64AAE8CD5F3}" srcId="{541A4E70-0356-4C4E-8422-24713F9FCB18}" destId="{86756B66-C34C-4CD7-9C16-F89E091712A7}" srcOrd="4" destOrd="0" parTransId="{45E4C82D-C2F2-43F3-B746-77538D3BC8CE}" sibTransId="{18A0C411-CAF6-4028-BB5D-9F75BF013EBD}"/>
    <dgm:cxn modelId="{6B0ECDBF-1EB0-40C3-9256-B0F7A78EC36B}" type="presOf" srcId="{E219BDE9-37DF-4D96-840C-D143A2E0957E}" destId="{52823873-7B95-4A39-AC25-6D3E4F833980}" srcOrd="0" destOrd="0" presId="urn:microsoft.com/office/officeart/2005/8/layout/process4"/>
    <dgm:cxn modelId="{F523F9C4-D6A1-44BA-A2B1-5EF3E74EEDFF}" srcId="{541A4E70-0356-4C4E-8422-24713F9FCB18}" destId="{DBF4398B-191D-4E59-B99B-19E14EE0BBA3}" srcOrd="2" destOrd="0" parTransId="{EDE7FC1E-2085-4CD5-B4AC-EC024D1C1045}" sibTransId="{3C7EE40B-7D0C-439F-B320-A71C43988424}"/>
    <dgm:cxn modelId="{6CD906C8-2C2F-4E16-96EE-99C3F1EB2123}" type="presOf" srcId="{A366FE97-2CAE-48E8-BFEF-EA3915DCBBC5}" destId="{4E35F60E-4839-4017-BFA6-95AE693ABDFA}" srcOrd="0" destOrd="0" presId="urn:microsoft.com/office/officeart/2005/8/layout/process4"/>
    <dgm:cxn modelId="{4E1E42CB-801B-4120-8F87-D4E60E564F49}" type="presOf" srcId="{3960ED0F-EA82-47E8-86D8-03B88E589153}" destId="{88D42CA7-FD06-4BD9-B8B4-F50205797F96}" srcOrd="0" destOrd="0" presId="urn:microsoft.com/office/officeart/2005/8/layout/process4"/>
    <dgm:cxn modelId="{D381F7D1-0275-4D23-931A-D50982D800F2}" srcId="{541A4E70-0356-4C4E-8422-24713F9FCB18}" destId="{A366FE97-2CAE-48E8-BFEF-EA3915DCBBC5}" srcOrd="3" destOrd="0" parTransId="{FEBD17A5-74DE-4F35-B4BB-3EBC7913902B}" sibTransId="{E6FAA356-B87D-4AC9-A4DD-24B3A18026C0}"/>
    <dgm:cxn modelId="{47533BD5-346B-4E36-BFD0-930B5798B85A}" srcId="{E219BDE9-37DF-4D96-840C-D143A2E0957E}" destId="{920675A5-BD0B-4C81-9163-5ACE2547D87A}" srcOrd="1" destOrd="0" parTransId="{1F0F25CD-2472-44A4-8F79-444AD8EB283E}" sibTransId="{7F3CB17A-3E3E-41EF-A0DB-C595456383D5}"/>
    <dgm:cxn modelId="{C2D568DB-9B4A-494E-869B-F49D3AC7B335}" type="presOf" srcId="{A366FE97-2CAE-48E8-BFEF-EA3915DCBBC5}" destId="{135DCBBB-C606-489C-88CB-787D2D3445EA}" srcOrd="1" destOrd="0" presId="urn:microsoft.com/office/officeart/2005/8/layout/process4"/>
    <dgm:cxn modelId="{3EA7E3EF-68B2-49E8-A36D-DB3007AF9233}" srcId="{E219BDE9-37DF-4D96-840C-D143A2E0957E}" destId="{3960ED0F-EA82-47E8-86D8-03B88E589153}" srcOrd="0" destOrd="0" parTransId="{33967297-32EC-4411-A4AC-BA09C1C89F77}" sibTransId="{B843507A-F48F-47D9-B763-EB852E712411}"/>
    <dgm:cxn modelId="{F08438F2-6153-4712-8182-3B07096E8EDC}" type="presOf" srcId="{920675A5-BD0B-4C81-9163-5ACE2547D87A}" destId="{2C99E50E-6DFA-4F69-A12C-4F4318D3FABC}" srcOrd="0" destOrd="0" presId="urn:microsoft.com/office/officeart/2005/8/layout/process4"/>
    <dgm:cxn modelId="{B6068EFB-87D5-4D6E-BE42-93DD486F9A96}" type="presOf" srcId="{E219BDE9-37DF-4D96-840C-D143A2E0957E}" destId="{B4E3FFA2-2A53-4CAC-B2E4-D400F7DFA170}" srcOrd="1" destOrd="0" presId="urn:microsoft.com/office/officeart/2005/8/layout/process4"/>
    <dgm:cxn modelId="{B78BD1F4-C939-4DF1-95F6-EFF99EFB6CF4}" type="presParOf" srcId="{F21D23E3-E51A-4723-880A-D2679D34E8F0}" destId="{18BD8687-BD9F-4EE4-ACF7-914FBF23B55F}" srcOrd="0" destOrd="0" presId="urn:microsoft.com/office/officeart/2005/8/layout/process4"/>
    <dgm:cxn modelId="{93996C2A-6289-489B-8422-A1A1671892F5}" type="presParOf" srcId="{18BD8687-BD9F-4EE4-ACF7-914FBF23B55F}" destId="{B51F4158-216B-4885-9CE2-14FE3ED5F6F1}" srcOrd="0" destOrd="0" presId="urn:microsoft.com/office/officeart/2005/8/layout/process4"/>
    <dgm:cxn modelId="{E7D9E0A4-48DF-4F59-A000-F4327218AFFC}" type="presParOf" srcId="{F21D23E3-E51A-4723-880A-D2679D34E8F0}" destId="{AEF905E6-325A-49E1-9CB5-390D2F1BC070}" srcOrd="1" destOrd="0" presId="urn:microsoft.com/office/officeart/2005/8/layout/process4"/>
    <dgm:cxn modelId="{EC4D2FFE-FE88-4222-B6FB-86C10102C8BA}" type="presParOf" srcId="{F21D23E3-E51A-4723-880A-D2679D34E8F0}" destId="{EB453A10-07F7-444F-B0B8-0AB744D54D75}" srcOrd="2" destOrd="0" presId="urn:microsoft.com/office/officeart/2005/8/layout/process4"/>
    <dgm:cxn modelId="{855908BB-B492-4FDF-AE29-E632844B6FEB}" type="presParOf" srcId="{EB453A10-07F7-444F-B0B8-0AB744D54D75}" destId="{C8DC7286-41C1-4326-8A70-53136545AA75}" srcOrd="0" destOrd="0" presId="urn:microsoft.com/office/officeart/2005/8/layout/process4"/>
    <dgm:cxn modelId="{3590FE37-B5C8-49E3-8153-07645B3EA5F2}" type="presParOf" srcId="{F21D23E3-E51A-4723-880A-D2679D34E8F0}" destId="{F37ACD63-50C6-4D00-9F3A-A48CB75782EB}" srcOrd="3" destOrd="0" presId="urn:microsoft.com/office/officeart/2005/8/layout/process4"/>
    <dgm:cxn modelId="{90AD7489-7A5F-45A2-ABC2-0A90ED75C9A1}" type="presParOf" srcId="{F21D23E3-E51A-4723-880A-D2679D34E8F0}" destId="{32178A98-2646-471A-AEB1-FE7D8130C37E}" srcOrd="4" destOrd="0" presId="urn:microsoft.com/office/officeart/2005/8/layout/process4"/>
    <dgm:cxn modelId="{340FC7B6-2B2C-4F72-A724-8C80EDC2380A}" type="presParOf" srcId="{32178A98-2646-471A-AEB1-FE7D8130C37E}" destId="{4E35F60E-4839-4017-BFA6-95AE693ABDFA}" srcOrd="0" destOrd="0" presId="urn:microsoft.com/office/officeart/2005/8/layout/process4"/>
    <dgm:cxn modelId="{552DAE34-59A2-4903-ADD0-178B09B02017}" type="presParOf" srcId="{32178A98-2646-471A-AEB1-FE7D8130C37E}" destId="{135DCBBB-C606-489C-88CB-787D2D3445EA}" srcOrd="1" destOrd="0" presId="urn:microsoft.com/office/officeart/2005/8/layout/process4"/>
    <dgm:cxn modelId="{8A848BA5-2E55-4D04-88FA-EEBA0D03ABDC}" type="presParOf" srcId="{32178A98-2646-471A-AEB1-FE7D8130C37E}" destId="{58AD594D-B4F0-4E72-BD49-15A1233ECCBC}" srcOrd="2" destOrd="0" presId="urn:microsoft.com/office/officeart/2005/8/layout/process4"/>
    <dgm:cxn modelId="{8F67560C-605D-4370-B448-15363F342DB1}" type="presParOf" srcId="{58AD594D-B4F0-4E72-BD49-15A1233ECCBC}" destId="{780F422A-EEED-4BB4-8B77-E4C86013A0A9}" srcOrd="0" destOrd="0" presId="urn:microsoft.com/office/officeart/2005/8/layout/process4"/>
    <dgm:cxn modelId="{3A5FD905-C8C6-4AA5-B5F6-5E73F5B643BC}" type="presParOf" srcId="{58AD594D-B4F0-4E72-BD49-15A1233ECCBC}" destId="{15725565-53A2-4E95-AE7B-6D1670672BBB}" srcOrd="1" destOrd="0" presId="urn:microsoft.com/office/officeart/2005/8/layout/process4"/>
    <dgm:cxn modelId="{47568C2C-7543-4A44-9C91-90CCDE5E14FD}" type="presParOf" srcId="{F21D23E3-E51A-4723-880A-D2679D34E8F0}" destId="{B070BF02-47B0-4017-B189-C6DE40F7546E}" srcOrd="5" destOrd="0" presId="urn:microsoft.com/office/officeart/2005/8/layout/process4"/>
    <dgm:cxn modelId="{25D97A6C-8F30-49CE-8F66-ECF1E1E41F55}" type="presParOf" srcId="{F21D23E3-E51A-4723-880A-D2679D34E8F0}" destId="{1CCD6E34-55F1-48EF-8423-63A188837290}" srcOrd="6" destOrd="0" presId="urn:microsoft.com/office/officeart/2005/8/layout/process4"/>
    <dgm:cxn modelId="{28C8B65F-15B5-46E9-8B6A-1E6572E62B91}" type="presParOf" srcId="{1CCD6E34-55F1-48EF-8423-63A188837290}" destId="{9561E8AA-4AE8-4EB7-B82B-C32906D5E28A}" srcOrd="0" destOrd="0" presId="urn:microsoft.com/office/officeart/2005/8/layout/process4"/>
    <dgm:cxn modelId="{267D233A-1D22-4646-B01C-233C27883F73}" type="presParOf" srcId="{1CCD6E34-55F1-48EF-8423-63A188837290}" destId="{FC4F1D80-03F6-4AD3-9C12-C40610C4FD98}" srcOrd="1" destOrd="0" presId="urn:microsoft.com/office/officeart/2005/8/layout/process4"/>
    <dgm:cxn modelId="{A3B1ACD9-F3E4-445D-A99C-D03861B696A4}" type="presParOf" srcId="{1CCD6E34-55F1-48EF-8423-63A188837290}" destId="{13EBD440-A7BA-4B59-84D0-4CCB99248A68}" srcOrd="2" destOrd="0" presId="urn:microsoft.com/office/officeart/2005/8/layout/process4"/>
    <dgm:cxn modelId="{678E3591-A5E7-4D91-B1BB-26EB85458EB4}" type="presParOf" srcId="{13EBD440-A7BA-4B59-84D0-4CCB99248A68}" destId="{684B6BE6-FD15-43B6-919F-DCCA29D8FD42}" srcOrd="0" destOrd="0" presId="urn:microsoft.com/office/officeart/2005/8/layout/process4"/>
    <dgm:cxn modelId="{1D2BA81B-60CA-4F3A-B6FB-C0208AB274BF}" type="presParOf" srcId="{F21D23E3-E51A-4723-880A-D2679D34E8F0}" destId="{70663369-572E-4A2A-9084-2A6BA9842438}" srcOrd="7" destOrd="0" presId="urn:microsoft.com/office/officeart/2005/8/layout/process4"/>
    <dgm:cxn modelId="{8E30D821-E61C-4CAC-9C0F-2E0A99BAB774}" type="presParOf" srcId="{F21D23E3-E51A-4723-880A-D2679D34E8F0}" destId="{612E7CAB-4B34-422F-901C-AD2F2C1BBAAF}" srcOrd="8" destOrd="0" presId="urn:microsoft.com/office/officeart/2005/8/layout/process4"/>
    <dgm:cxn modelId="{6DEF7E12-5A6F-4CD2-AED2-8F71D646C402}" type="presParOf" srcId="{612E7CAB-4B34-422F-901C-AD2F2C1BBAAF}" destId="{52823873-7B95-4A39-AC25-6D3E4F833980}" srcOrd="0" destOrd="0" presId="urn:microsoft.com/office/officeart/2005/8/layout/process4"/>
    <dgm:cxn modelId="{63773A5A-B2B6-49FC-A911-0EFAC59A1D3A}" type="presParOf" srcId="{612E7CAB-4B34-422F-901C-AD2F2C1BBAAF}" destId="{B4E3FFA2-2A53-4CAC-B2E4-D400F7DFA170}" srcOrd="1" destOrd="0" presId="urn:microsoft.com/office/officeart/2005/8/layout/process4"/>
    <dgm:cxn modelId="{D04CD285-F4A0-448B-86D8-7540DEABB7A0}" type="presParOf" srcId="{612E7CAB-4B34-422F-901C-AD2F2C1BBAAF}" destId="{03C427DC-6EB2-4115-A5F8-12A065E6EFB1}" srcOrd="2" destOrd="0" presId="urn:microsoft.com/office/officeart/2005/8/layout/process4"/>
    <dgm:cxn modelId="{0A7CF38C-075D-4A6A-901A-5EEAD061B866}" type="presParOf" srcId="{03C427DC-6EB2-4115-A5F8-12A065E6EFB1}" destId="{88D42CA7-FD06-4BD9-B8B4-F50205797F96}" srcOrd="0" destOrd="0" presId="urn:microsoft.com/office/officeart/2005/8/layout/process4"/>
    <dgm:cxn modelId="{E4DAE574-7127-4415-A6A6-48E26C42A6F0}" type="presParOf" srcId="{03C427DC-6EB2-4115-A5F8-12A065E6EFB1}" destId="{2C99E50E-6DFA-4F69-A12C-4F4318D3FABC}" srcOrd="1" destOrd="0" presId="urn:microsoft.com/office/officeart/2005/8/layout/process4"/>
    <dgm:cxn modelId="{E8E74A13-5030-4221-89AE-719C62C0F9A9}" type="presParOf" srcId="{F21D23E3-E51A-4723-880A-D2679D34E8F0}" destId="{4EC83D29-3784-4B5F-9BB3-6A9EE247952E}" srcOrd="9" destOrd="0" presId="urn:microsoft.com/office/officeart/2005/8/layout/process4"/>
    <dgm:cxn modelId="{3A79A029-B7BD-47EB-9180-C4E656ED5A28}" type="presParOf" srcId="{F21D23E3-E51A-4723-880A-D2679D34E8F0}" destId="{A666A978-DB7F-4B62-8BED-5DDDCA226245}" srcOrd="10" destOrd="0" presId="urn:microsoft.com/office/officeart/2005/8/layout/process4"/>
    <dgm:cxn modelId="{15277C43-6F3E-4463-93E9-CAFFAF884B8F}" type="presParOf" srcId="{A666A978-DB7F-4B62-8BED-5DDDCA226245}" destId="{CEE78320-459C-4B71-A153-77F41A26AC51}" srcOrd="0" destOrd="0" presId="urn:microsoft.com/office/officeart/2005/8/layout/process4"/>
    <dgm:cxn modelId="{CDB0DD49-26C6-40F0-8576-B146CA01C892}" type="presParOf" srcId="{A666A978-DB7F-4B62-8BED-5DDDCA226245}" destId="{0517E8DB-14EE-4CD4-B0B4-9F36EB739889}" srcOrd="1" destOrd="0" presId="urn:microsoft.com/office/officeart/2005/8/layout/process4"/>
    <dgm:cxn modelId="{F718A219-BEB2-4AA1-9F8B-54BC6087029B}" type="presParOf" srcId="{A666A978-DB7F-4B62-8BED-5DDDCA226245}" destId="{12F8AED5-86E8-479E-A1A2-56A9738BEBB7}" srcOrd="2" destOrd="0" presId="urn:microsoft.com/office/officeart/2005/8/layout/process4"/>
    <dgm:cxn modelId="{8E44AFC5-9DA8-4D8F-8CBE-CE026AB48A23}" type="presParOf" srcId="{12F8AED5-86E8-479E-A1A2-56A9738BEBB7}" destId="{D4B5E69A-85B3-4984-8610-949F7B981A93}" srcOrd="0" destOrd="0" presId="urn:microsoft.com/office/officeart/2005/8/layout/process4"/>
    <dgm:cxn modelId="{57F2968E-7458-413C-BBBA-8A0048DC28A8}" type="presParOf" srcId="{12F8AED5-86E8-479E-A1A2-56A9738BEBB7}" destId="{39692BDC-5AD8-4E2F-8294-386E99BFFAD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F4158-216B-4885-9CE2-14FE3ED5F6F1}">
      <dsp:nvSpPr>
        <dsp:cNvPr id="0" name=""/>
        <dsp:cNvSpPr/>
      </dsp:nvSpPr>
      <dsp:spPr>
        <a:xfrm>
          <a:off x="0" y="3696035"/>
          <a:ext cx="10079419" cy="485102"/>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0" y="3696035"/>
        <a:ext cx="10079419" cy="485102"/>
      </dsp:txXfrm>
    </dsp:sp>
    <dsp:sp modelId="{C8DC7286-41C1-4326-8A70-53136545AA75}">
      <dsp:nvSpPr>
        <dsp:cNvPr id="0" name=""/>
        <dsp:cNvSpPr/>
      </dsp:nvSpPr>
      <dsp:spPr>
        <a:xfrm rot="10800000">
          <a:off x="0" y="2957224"/>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Boot MicroBlaze </a:t>
          </a:r>
        </a:p>
      </dsp:txBody>
      <dsp:txXfrm rot="10800000">
        <a:off x="0" y="2957224"/>
        <a:ext cx="10079419" cy="484785"/>
      </dsp:txXfrm>
    </dsp:sp>
    <dsp:sp modelId="{135DCBBB-C606-489C-88CB-787D2D3445EA}">
      <dsp:nvSpPr>
        <dsp:cNvPr id="0" name=""/>
        <dsp:cNvSpPr/>
      </dsp:nvSpPr>
      <dsp:spPr>
        <a:xfrm rot="10800000">
          <a:off x="0" y="2218412"/>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Program QSPI device using Vivado  </a:t>
          </a:r>
        </a:p>
      </dsp:txBody>
      <dsp:txXfrm rot="-10800000">
        <a:off x="0" y="2218412"/>
        <a:ext cx="10079419" cy="261876"/>
      </dsp:txXfrm>
    </dsp:sp>
    <dsp:sp modelId="{780F422A-EEED-4BB4-8B77-E4C86013A0A9}">
      <dsp:nvSpPr>
        <dsp:cNvPr id="0" name=""/>
        <dsp:cNvSpPr/>
      </dsp:nvSpPr>
      <dsp:spPr>
        <a:xfrm>
          <a:off x="0" y="2480289"/>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Merge Bitstream with Bootloader ELF</a:t>
          </a:r>
        </a:p>
      </dsp:txBody>
      <dsp:txXfrm>
        <a:off x="0" y="2480289"/>
        <a:ext cx="5039709" cy="223080"/>
      </dsp:txXfrm>
    </dsp:sp>
    <dsp:sp modelId="{15725565-53A2-4E95-AE7B-6D1670672BBB}">
      <dsp:nvSpPr>
        <dsp:cNvPr id="0" name=""/>
        <dsp:cNvSpPr/>
      </dsp:nvSpPr>
      <dsp:spPr>
        <a:xfrm>
          <a:off x="5039709" y="2480289"/>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MCS with merged bitstream and application ELF  </a:t>
          </a:r>
        </a:p>
      </dsp:txBody>
      <dsp:txXfrm>
        <a:off x="5039709" y="2480289"/>
        <a:ext cx="5039709" cy="223080"/>
      </dsp:txXfrm>
    </dsp:sp>
    <dsp:sp modelId="{FC4F1D80-03F6-4AD3-9C12-C40610C4FD98}">
      <dsp:nvSpPr>
        <dsp:cNvPr id="0" name=""/>
        <dsp:cNvSpPr/>
      </dsp:nvSpPr>
      <dsp:spPr>
        <a:xfrm rot="10800000">
          <a:off x="0" y="1479601"/>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Application in SDK</a:t>
          </a:r>
        </a:p>
      </dsp:txBody>
      <dsp:txXfrm rot="-10800000">
        <a:off x="0" y="1479601"/>
        <a:ext cx="10079419" cy="261876"/>
      </dsp:txXfrm>
    </dsp:sp>
    <dsp:sp modelId="{684B6BE6-FD15-43B6-919F-DCCA29D8FD42}">
      <dsp:nvSpPr>
        <dsp:cNvPr id="0" name=""/>
        <dsp:cNvSpPr/>
      </dsp:nvSpPr>
      <dsp:spPr>
        <a:xfrm>
          <a:off x="0" y="1741478"/>
          <a:ext cx="1007941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Application ELF </a:t>
          </a:r>
        </a:p>
      </dsp:txBody>
      <dsp:txXfrm>
        <a:off x="0" y="1741478"/>
        <a:ext cx="10079419" cy="223080"/>
      </dsp:txXfrm>
    </dsp:sp>
    <dsp:sp modelId="{B4E3FFA2-2A53-4CAC-B2E4-D400F7DFA170}">
      <dsp:nvSpPr>
        <dsp:cNvPr id="0" name=""/>
        <dsp:cNvSpPr/>
      </dsp:nvSpPr>
      <dsp:spPr>
        <a:xfrm rot="10800000">
          <a:off x="0" y="740790"/>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Bootloader in SDK </a:t>
          </a:r>
        </a:p>
      </dsp:txBody>
      <dsp:txXfrm rot="-10800000">
        <a:off x="0" y="740790"/>
        <a:ext cx="10079419" cy="261876"/>
      </dsp:txXfrm>
    </dsp:sp>
    <dsp:sp modelId="{88D42CA7-FD06-4BD9-B8B4-F50205797F96}">
      <dsp:nvSpPr>
        <dsp:cNvPr id="0" name=""/>
        <dsp:cNvSpPr/>
      </dsp:nvSpPr>
      <dsp:spPr>
        <a:xfrm>
          <a:off x="0" y="1002666"/>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Configure QSPI Device settings</a:t>
          </a:r>
        </a:p>
      </dsp:txBody>
      <dsp:txXfrm>
        <a:off x="0" y="1002666"/>
        <a:ext cx="5039709" cy="223080"/>
      </dsp:txXfrm>
    </dsp:sp>
    <dsp:sp modelId="{2C99E50E-6DFA-4F69-A12C-4F4318D3FABC}">
      <dsp:nvSpPr>
        <dsp:cNvPr id="0" name=""/>
        <dsp:cNvSpPr/>
      </dsp:nvSpPr>
      <dsp:spPr>
        <a:xfrm>
          <a:off x="5039709" y="1002666"/>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Bootloader ELF</a:t>
          </a:r>
        </a:p>
      </dsp:txBody>
      <dsp:txXfrm>
        <a:off x="5039709" y="1002666"/>
        <a:ext cx="5039709" cy="223080"/>
      </dsp:txXfrm>
    </dsp:sp>
    <dsp:sp modelId="{0517E8DB-14EE-4CD4-B0B4-9F36EB739889}">
      <dsp:nvSpPr>
        <dsp:cNvPr id="0" name=""/>
        <dsp:cNvSpPr/>
      </dsp:nvSpPr>
      <dsp:spPr>
        <a:xfrm rot="10800000">
          <a:off x="0" y="1978"/>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Design in Vivado</a:t>
          </a:r>
        </a:p>
      </dsp:txBody>
      <dsp:txXfrm rot="-10800000">
        <a:off x="0" y="1978"/>
        <a:ext cx="10079419" cy="261876"/>
      </dsp:txXfrm>
    </dsp:sp>
    <dsp:sp modelId="{D4B5E69A-85B3-4984-8610-949F7B981A93}">
      <dsp:nvSpPr>
        <dsp:cNvPr id="0" name=""/>
        <dsp:cNvSpPr/>
      </dsp:nvSpPr>
      <dsp:spPr>
        <a:xfrm>
          <a:off x="0" y="263855"/>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Include QSPI </a:t>
          </a:r>
        </a:p>
      </dsp:txBody>
      <dsp:txXfrm>
        <a:off x="0" y="263855"/>
        <a:ext cx="5039709" cy="223080"/>
      </dsp:txXfrm>
    </dsp:sp>
    <dsp:sp modelId="{39692BDC-5AD8-4E2F-8294-386E99BFFAD1}">
      <dsp:nvSpPr>
        <dsp:cNvPr id="0" name=""/>
        <dsp:cNvSpPr/>
      </dsp:nvSpPr>
      <dsp:spPr>
        <a:xfrm>
          <a:off x="5039709" y="263855"/>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Update Configuration Settings </a:t>
          </a:r>
        </a:p>
      </dsp:txBody>
      <dsp:txXfrm>
        <a:off x="5039709" y="263855"/>
        <a:ext cx="5039709" cy="2230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include Interrupts PS-&gt;PS PL-&gt;PS, Debug, EMIO </a:t>
            </a:r>
          </a:p>
        </p:txBody>
      </p:sp>
      <p:sp>
        <p:nvSpPr>
          <p:cNvPr id="4" name="Slide Number Placeholder 3"/>
          <p:cNvSpPr>
            <a:spLocks noGrp="1"/>
          </p:cNvSpPr>
          <p:nvPr>
            <p:ph type="sldNum" sz="quarter" idx="10"/>
          </p:nvPr>
        </p:nvSpPr>
        <p:spPr/>
        <p:txBody>
          <a:bodyPr/>
          <a:lstStyle/>
          <a:p>
            <a:fld id="{0F9632CA-5131-F045-9B40-85C69CD98B02}" type="slidenum">
              <a:rPr lang="en-US" smtClean="0"/>
              <a:t>12</a:t>
            </a:fld>
            <a:endParaRPr lang="en-US"/>
          </a:p>
        </p:txBody>
      </p:sp>
    </p:spTree>
    <p:extLst>
      <p:ext uri="{BB962C8B-B14F-4D97-AF65-F5344CB8AC3E}">
        <p14:creationId xmlns:p14="http://schemas.microsoft.com/office/powerpoint/2010/main" val="44631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a:t>
            </a:r>
            <a:r>
              <a:rPr lang="en-US" baseline="0" dirty="0"/>
              <a:t> the release  of Zynq-7000, </a:t>
            </a:r>
            <a:r>
              <a:rPr lang="en-US" dirty="0"/>
              <a:t>ARM announced the AXI4 spec. It is similar to AXI with three sub-interfaces to better target system specifications for performance and programmable logic usage.
• Memory Map: The traditional AXI3 address/data/control line interface with improvements such as larger data burst length phase.
• Stream: Targeting streaming applications to the same address. The transaction address phase has been removed. The focus is on high-performance data streaming.
• Lite: A simple interface, reducing programmable logic requirements, targeting peripherals in address space that only require a single data phase.
</a:t>
            </a:r>
          </a:p>
        </p:txBody>
      </p:sp>
      <p:sp>
        <p:nvSpPr>
          <p:cNvPr id="4" name="Slide Number Placeholder 3"/>
          <p:cNvSpPr>
            <a:spLocks noGrp="1"/>
          </p:cNvSpPr>
          <p:nvPr>
            <p:ph type="sldNum" sz="quarter" idx="10"/>
          </p:nvPr>
        </p:nvSpPr>
        <p:spPr/>
        <p:txBody>
          <a:bodyPr/>
          <a:lstStyle/>
          <a:p>
            <a:fld id="{B87E6494-71DD-4810-91B9-9C528B0BAA40}" type="slidenum">
              <a:rPr lang="en-US" smtClean="0"/>
              <a:pPr/>
              <a:t>33</a:t>
            </a:fld>
            <a:endParaRPr lang="en-US"/>
          </a:p>
        </p:txBody>
      </p:sp>
    </p:spTree>
    <p:extLst>
      <p:ext uri="{BB962C8B-B14F-4D97-AF65-F5344CB8AC3E}">
        <p14:creationId xmlns:p14="http://schemas.microsoft.com/office/powerpoint/2010/main" val="2998465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MM.DD.YYYY</a:t>
            </a:r>
            <a:endParaRPr lang="en-US" dirty="0"/>
          </a:p>
        </p:txBody>
      </p:sp>
      <p:sp>
        <p:nvSpPr>
          <p:cNvPr id="4" name="Footer Placeholder 3"/>
          <p:cNvSpPr>
            <a:spLocks noGrp="1"/>
          </p:cNvSpPr>
          <p:nvPr>
            <p:ph type="ftr" sz="quarter" idx="11"/>
          </p:nvPr>
        </p:nvSpPr>
        <p:spPr/>
        <p:txBody>
          <a:bodyPr/>
          <a:lstStyle>
            <a:lvl1pPr algn="l">
              <a:defRPr/>
            </a:lvl1pPr>
          </a:lstStyle>
          <a:p>
            <a:r>
              <a:rPr lang="en-US"/>
              <a:t>Presentation title</a:t>
            </a:r>
          </a:p>
        </p:txBody>
      </p:sp>
      <p:sp>
        <p:nvSpPr>
          <p:cNvPr id="5" name="Slide Number Placeholder 4"/>
          <p:cNvSpPr>
            <a:spLocks noGrp="1"/>
          </p:cNvSpPr>
          <p:nvPr>
            <p:ph type="sldNum" sz="quarter" idx="12"/>
          </p:nvPr>
        </p:nvSpPr>
        <p:spPr/>
        <p:txBody>
          <a:bodyPr/>
          <a:lstStyle/>
          <a:p>
            <a:fld id="{EF03F2D8-09E8-4F65-B5E4-919B7BA10877}" type="slidenum">
              <a:rPr lang="en-US" smtClean="0"/>
              <a:pPr/>
              <a:t>‹#›</a:t>
            </a:fld>
            <a:endParaRPr lang="en-US"/>
          </a:p>
        </p:txBody>
      </p:sp>
    </p:spTree>
    <p:extLst>
      <p:ext uri="{BB962C8B-B14F-4D97-AF65-F5344CB8AC3E}">
        <p14:creationId xmlns:p14="http://schemas.microsoft.com/office/powerpoint/2010/main" val="15020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r>
              <a:rPr lang="en-US" dirty="0"/>
              <a:t>.</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a:p>
        </p:txBody>
      </p:sp>
      <p:grpSp>
        <p:nvGrpSpPr>
          <p:cNvPr id="8" name="Group 7">
            <a:extLst>
              <a:ext uri="{FF2B5EF4-FFF2-40B4-BE49-F238E27FC236}">
                <a16:creationId xmlns:a16="http://schemas.microsoft.com/office/drawing/2014/main" id="{18CE7268-F13D-41D7-961A-68B5561FB53B}"/>
              </a:ext>
            </a:extLst>
          </p:cNvPr>
          <p:cNvGrpSpPr/>
          <p:nvPr userDrawn="1"/>
        </p:nvGrpSpPr>
        <p:grpSpPr>
          <a:xfrm>
            <a:off x="10322261" y="136525"/>
            <a:ext cx="1834570" cy="500098"/>
            <a:chOff x="10322261" y="136525"/>
            <a:chExt cx="1834570" cy="500098"/>
          </a:xfrm>
        </p:grpSpPr>
        <p:pic>
          <p:nvPicPr>
            <p:cNvPr id="9" name="Picture 8" descr="Logo&#10;&#10;Description automatically generated">
              <a:extLst>
                <a:ext uri="{FF2B5EF4-FFF2-40B4-BE49-F238E27FC236}">
                  <a16:creationId xmlns:a16="http://schemas.microsoft.com/office/drawing/2014/main" id="{4B69A723-9584-49C3-8F6E-4E92A2B04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10" name="TextBox 9">
              <a:extLst>
                <a:ext uri="{FF2B5EF4-FFF2-40B4-BE49-F238E27FC236}">
                  <a16:creationId xmlns:a16="http://schemas.microsoft.com/office/drawing/2014/main" id="{2C9AAA1C-EB9E-486F-93D9-2AE6EC922FAD}"/>
                </a:ext>
              </a:extLst>
            </p:cNvPr>
            <p:cNvSpPr txBox="1"/>
            <p:nvPr userDrawn="1"/>
          </p:nvSpPr>
          <p:spPr>
            <a:xfrm>
              <a:off x="10542116" y="421179"/>
              <a:ext cx="16147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419866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oleObject" Target="../embeddings/oleObject2.bin"/><Relationship Id="rId12"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oleObject" Target="../embeddings/oleObject3.bin"/><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oleObject" Target="../embeddings/oleObject1.bin"/><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Processing In Xilinx Devices</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C473-9479-4204-A4BC-D3EC2C7611AE}"/>
              </a:ext>
            </a:extLst>
          </p:cNvPr>
          <p:cNvSpPr>
            <a:spLocks noGrp="1"/>
          </p:cNvSpPr>
          <p:nvPr>
            <p:ph type="title"/>
          </p:nvPr>
        </p:nvSpPr>
        <p:spPr/>
        <p:txBody>
          <a:bodyPr/>
          <a:lstStyle/>
          <a:p>
            <a:r>
              <a:rPr lang="en-US" dirty="0"/>
              <a:t>Which One Should I use?</a:t>
            </a:r>
            <a:endParaRPr lang="en-GB" dirty="0"/>
          </a:p>
        </p:txBody>
      </p:sp>
      <p:sp>
        <p:nvSpPr>
          <p:cNvPr id="4" name="Footer Placeholder 3">
            <a:extLst>
              <a:ext uri="{FF2B5EF4-FFF2-40B4-BE49-F238E27FC236}">
                <a16:creationId xmlns:a16="http://schemas.microsoft.com/office/drawing/2014/main" id="{EBB4441A-B826-4FD6-9141-5FED1C151AD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D6F0172-9CB3-409E-A47D-F0AF03619ECB}"/>
              </a:ext>
            </a:extLst>
          </p:cNvPr>
          <p:cNvSpPr>
            <a:spLocks noGrp="1"/>
          </p:cNvSpPr>
          <p:nvPr>
            <p:ph type="sldNum" sz="quarter" idx="4"/>
          </p:nvPr>
        </p:nvSpPr>
        <p:spPr/>
        <p:txBody>
          <a:bodyPr/>
          <a:lstStyle/>
          <a:p>
            <a:fld id="{F2CE8A50-B8D0-457B-A77C-B74D45AE23B6}" type="slidenum">
              <a:rPr lang="en-US" smtClean="0"/>
              <a:pPr/>
              <a:t>10</a:t>
            </a:fld>
            <a:endParaRPr lang="en-US" dirty="0"/>
          </a:p>
        </p:txBody>
      </p:sp>
      <p:pic>
        <p:nvPicPr>
          <p:cNvPr id="6" name="Content Placeholder 5">
            <a:extLst>
              <a:ext uri="{FF2B5EF4-FFF2-40B4-BE49-F238E27FC236}">
                <a16:creationId xmlns:a16="http://schemas.microsoft.com/office/drawing/2014/main" id="{EADBD732-C433-4CF6-8BF5-BC914AA866B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60409" y="1825625"/>
            <a:ext cx="10271181" cy="4351338"/>
          </a:xfrm>
          <a:prstGeom prst="rect">
            <a:avLst/>
          </a:prstGeom>
          <a:noFill/>
        </p:spPr>
      </p:pic>
    </p:spTree>
    <p:extLst>
      <p:ext uri="{BB962C8B-B14F-4D97-AF65-F5344CB8AC3E}">
        <p14:creationId xmlns:p14="http://schemas.microsoft.com/office/powerpoint/2010/main" val="137289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2405062" y="2270125"/>
            <a:ext cx="9144000" cy="2387600"/>
          </a:xfrm>
        </p:spPr>
        <p:txBody>
          <a:bodyPr/>
          <a:lstStyle/>
          <a:p>
            <a:r>
              <a:rPr lang="en-US" dirty="0">
                <a:solidFill>
                  <a:schemeClr val="bg1"/>
                </a:solidFill>
              </a:rPr>
              <a:t>Processing Solutions </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11</a:t>
            </a:fld>
            <a:endParaRPr lang="en-US" dirty="0"/>
          </a:p>
        </p:txBody>
      </p:sp>
    </p:spTree>
    <p:extLst>
      <p:ext uri="{BB962C8B-B14F-4D97-AF65-F5344CB8AC3E}">
        <p14:creationId xmlns:p14="http://schemas.microsoft.com/office/powerpoint/2010/main" val="297534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53A4CF-AC13-4E62-9884-B657840DC9CE}"/>
              </a:ext>
            </a:extLst>
          </p:cNvPr>
          <p:cNvSpPr>
            <a:spLocks noGrp="1"/>
          </p:cNvSpPr>
          <p:nvPr>
            <p:ph type="title"/>
          </p:nvPr>
        </p:nvSpPr>
        <p:spPr/>
        <p:txBody>
          <a:bodyPr/>
          <a:lstStyle/>
          <a:p>
            <a:r>
              <a:rPr lang="en-GB"/>
              <a:t>Introduction to Heterogeneous SoC </a:t>
            </a:r>
          </a:p>
        </p:txBody>
      </p:sp>
      <p:sp>
        <p:nvSpPr>
          <p:cNvPr id="13" name="Content Placeholder 12">
            <a:extLst>
              <a:ext uri="{FF2B5EF4-FFF2-40B4-BE49-F238E27FC236}">
                <a16:creationId xmlns:a16="http://schemas.microsoft.com/office/drawing/2014/main" id="{0EB65148-C650-43B3-BF53-754BCB968C44}"/>
              </a:ext>
            </a:extLst>
          </p:cNvPr>
          <p:cNvSpPr>
            <a:spLocks noGrp="1"/>
          </p:cNvSpPr>
          <p:nvPr>
            <p:ph sz="half" idx="1"/>
          </p:nvPr>
        </p:nvSpPr>
        <p:spPr>
          <a:xfrm>
            <a:off x="816835" y="1690688"/>
            <a:ext cx="5181600" cy="4351338"/>
          </a:xfrm>
        </p:spPr>
        <p:txBody>
          <a:bodyPr>
            <a:normAutofit lnSpcReduction="10000"/>
          </a:bodyPr>
          <a:lstStyle/>
          <a:p>
            <a:r>
              <a:rPr lang="en-GB"/>
              <a:t>Processing System (PS)</a:t>
            </a:r>
          </a:p>
          <a:p>
            <a:pPr lvl="1">
              <a:lnSpc>
                <a:spcPct val="100000"/>
              </a:lnSpc>
            </a:pPr>
            <a:r>
              <a:rPr lang="en-GB" sz="1400"/>
              <a:t>Boots first</a:t>
            </a:r>
          </a:p>
          <a:p>
            <a:pPr lvl="1">
              <a:lnSpc>
                <a:spcPct val="100000"/>
              </a:lnSpc>
            </a:pPr>
            <a:r>
              <a:rPr lang="en-GB" sz="1400"/>
              <a:t>Contains processors, fixed peripherals, clocks, memory, and memory controllers</a:t>
            </a:r>
          </a:p>
          <a:p>
            <a:pPr lvl="1">
              <a:lnSpc>
                <a:spcPct val="100000"/>
              </a:lnSpc>
            </a:pPr>
            <a:r>
              <a:rPr lang="en-GB" sz="1400"/>
              <a:t>Dedicated silicon limited configurability</a:t>
            </a:r>
          </a:p>
          <a:p>
            <a:pPr>
              <a:lnSpc>
                <a:spcPct val="100000"/>
              </a:lnSpc>
            </a:pPr>
            <a:r>
              <a:rPr lang="en-GB">
                <a:solidFill>
                  <a:srgbClr val="404040"/>
                </a:solidFill>
                <a:latin typeface="Arial"/>
                <a:cs typeface="Arial"/>
              </a:rPr>
              <a:t>Programmable logic (PL)</a:t>
            </a:r>
            <a:endParaRPr lang="en-GB">
              <a:latin typeface="Arial"/>
              <a:cs typeface="Arial"/>
            </a:endParaRPr>
          </a:p>
          <a:p>
            <a:pPr lvl="1">
              <a:lnSpc>
                <a:spcPct val="100000"/>
              </a:lnSpc>
            </a:pPr>
            <a:r>
              <a:rPr lang="en-GB" sz="1400"/>
              <a:t>Based on UltraScale architecture logic Details available in other topic clusters and documentation</a:t>
            </a:r>
          </a:p>
          <a:p>
            <a:pPr lvl="1">
              <a:lnSpc>
                <a:spcPct val="100000"/>
              </a:lnSpc>
            </a:pPr>
            <a:r>
              <a:rPr lang="en-GB" sz="1400"/>
              <a:t>Contains dedicated silicon resources: DSP48e, block RAM, high-speed serial, XADC, PCIe core, etc.</a:t>
            </a:r>
          </a:p>
          <a:p>
            <a:pPr>
              <a:lnSpc>
                <a:spcPct val="100000"/>
              </a:lnSpc>
            </a:pPr>
            <a:r>
              <a:rPr lang="en-GB"/>
              <a:t>Interconnects</a:t>
            </a:r>
            <a:r>
              <a:rPr lang="en-GB" sz="1600"/>
              <a:t> </a:t>
            </a:r>
          </a:p>
          <a:p>
            <a:pPr lvl="1">
              <a:lnSpc>
                <a:spcPct val="100000"/>
              </a:lnSpc>
            </a:pPr>
            <a:r>
              <a:rPr lang="en-GB" sz="1400"/>
              <a:t>AXI based</a:t>
            </a:r>
          </a:p>
          <a:p>
            <a:pPr lvl="1">
              <a:lnSpc>
                <a:spcPct val="100000"/>
              </a:lnSpc>
            </a:pPr>
            <a:r>
              <a:rPr lang="en-GB" sz="1400"/>
              <a:t>Clocks and Resets </a:t>
            </a:r>
          </a:p>
          <a:p>
            <a:pPr lvl="1">
              <a:lnSpc>
                <a:spcPct val="100000"/>
              </a:lnSpc>
            </a:pPr>
            <a:r>
              <a:rPr lang="en-GB" sz="1400"/>
              <a:t>Other</a:t>
            </a:r>
          </a:p>
          <a:p>
            <a:pPr lvl="1">
              <a:lnSpc>
                <a:spcPct val="100000"/>
              </a:lnSpc>
            </a:pPr>
            <a:endParaRPr lang="en-GB" sz="1400"/>
          </a:p>
          <a:p>
            <a:pPr lvl="1">
              <a:lnSpc>
                <a:spcPct val="100000"/>
              </a:lnSpc>
            </a:pPr>
            <a:endParaRPr lang="en-GB"/>
          </a:p>
          <a:p>
            <a:pPr lvl="1"/>
            <a:endParaRPr lang="en-GB"/>
          </a:p>
          <a:p>
            <a:endParaRPr lang="en-GB"/>
          </a:p>
        </p:txBody>
      </p:sp>
      <p:pic>
        <p:nvPicPr>
          <p:cNvPr id="15" name="Content Placeholder 14">
            <a:extLst>
              <a:ext uri="{FF2B5EF4-FFF2-40B4-BE49-F238E27FC236}">
                <a16:creationId xmlns:a16="http://schemas.microsoft.com/office/drawing/2014/main" id="{CBFB40B5-0C08-4C41-A259-12B8B236185D}"/>
              </a:ext>
            </a:extLst>
          </p:cNvPr>
          <p:cNvPicPr>
            <a:picLocks noGrp="1" noChangeAspect="1"/>
          </p:cNvPicPr>
          <p:nvPr>
            <p:ph sz="half" idx="2"/>
          </p:nvPr>
        </p:nvPicPr>
        <p:blipFill>
          <a:blip r:embed="rId3"/>
          <a:stretch>
            <a:fillRect/>
          </a:stretch>
        </p:blipFill>
        <p:spPr>
          <a:xfrm>
            <a:off x="5998435" y="1621855"/>
            <a:ext cx="5355365" cy="4366849"/>
          </a:xfrm>
          <a:prstGeom prst="rect">
            <a:avLst/>
          </a:prstGeom>
        </p:spPr>
      </p:pic>
      <p:sp>
        <p:nvSpPr>
          <p:cNvPr id="4" name="Slide Number Placeholder 3">
            <a:extLst>
              <a:ext uri="{FF2B5EF4-FFF2-40B4-BE49-F238E27FC236}">
                <a16:creationId xmlns:a16="http://schemas.microsoft.com/office/drawing/2014/main" id="{BAF8E003-9067-41F5-8CC7-842D84030C2C}"/>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12</a:t>
            </a:fld>
            <a:endParaRPr lang="en-US"/>
          </a:p>
        </p:txBody>
      </p:sp>
    </p:spTree>
    <p:extLst>
      <p:ext uri="{BB962C8B-B14F-4D97-AF65-F5344CB8AC3E}">
        <p14:creationId xmlns:p14="http://schemas.microsoft.com/office/powerpoint/2010/main" val="3772144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3809-763F-4D5F-A759-6DFC75B063C9}"/>
              </a:ext>
            </a:extLst>
          </p:cNvPr>
          <p:cNvSpPr>
            <a:spLocks noGrp="1"/>
          </p:cNvSpPr>
          <p:nvPr>
            <p:ph type="title"/>
          </p:nvPr>
        </p:nvSpPr>
        <p:spPr/>
        <p:txBody>
          <a:bodyPr/>
          <a:lstStyle/>
          <a:p>
            <a:r>
              <a:rPr lang="en-GB"/>
              <a:t>ZYNQ PS In Detail</a:t>
            </a:r>
          </a:p>
        </p:txBody>
      </p:sp>
      <p:sp>
        <p:nvSpPr>
          <p:cNvPr id="3" name="Content Placeholder 2">
            <a:extLst>
              <a:ext uri="{FF2B5EF4-FFF2-40B4-BE49-F238E27FC236}">
                <a16:creationId xmlns:a16="http://schemas.microsoft.com/office/drawing/2014/main" id="{318EB26A-9CBE-4869-959A-85B6466D048A}"/>
              </a:ext>
            </a:extLst>
          </p:cNvPr>
          <p:cNvSpPr>
            <a:spLocks noGrp="1"/>
          </p:cNvSpPr>
          <p:nvPr>
            <p:ph sz="half" idx="1"/>
          </p:nvPr>
        </p:nvSpPr>
        <p:spPr/>
        <p:txBody>
          <a:bodyPr/>
          <a:lstStyle/>
          <a:p>
            <a:r>
              <a:rPr lang="en-GB"/>
              <a:t>Dual Core Arm Cortex A9 processors </a:t>
            </a:r>
          </a:p>
          <a:p>
            <a:r>
              <a:rPr lang="en-GB"/>
              <a:t>Memory Controller – </a:t>
            </a:r>
            <a:r>
              <a:rPr lang="en-GB" err="1"/>
              <a:t>DDRx</a:t>
            </a:r>
            <a:r>
              <a:rPr lang="en-GB"/>
              <a:t> and SMC</a:t>
            </a:r>
          </a:p>
          <a:p>
            <a:r>
              <a:rPr lang="en-GB"/>
              <a:t>Peripherals </a:t>
            </a:r>
          </a:p>
          <a:p>
            <a:pPr lvl="1"/>
            <a:r>
              <a:rPr lang="en-GB"/>
              <a:t>Gigabit Ethernet, USB, UART, SPI, IIC, CAN, GPIO</a:t>
            </a:r>
          </a:p>
          <a:p>
            <a:r>
              <a:rPr lang="en-GB"/>
              <a:t>Secure Boot – AES, RSA and SHA</a:t>
            </a:r>
          </a:p>
          <a:p>
            <a:endParaRPr lang="en-GB"/>
          </a:p>
        </p:txBody>
      </p:sp>
      <p:pic>
        <p:nvPicPr>
          <p:cNvPr id="6" name="Content Placeholder 5">
            <a:extLst>
              <a:ext uri="{FF2B5EF4-FFF2-40B4-BE49-F238E27FC236}">
                <a16:creationId xmlns:a16="http://schemas.microsoft.com/office/drawing/2014/main" id="{46FCD988-E0B0-44CE-9361-5F347E9242B1}"/>
              </a:ext>
            </a:extLst>
          </p:cNvPr>
          <p:cNvPicPr>
            <a:picLocks noGrp="1" noChangeAspect="1"/>
          </p:cNvPicPr>
          <p:nvPr>
            <p:ph sz="half" idx="2"/>
          </p:nvPr>
        </p:nvPicPr>
        <p:blipFill>
          <a:blip r:embed="rId2"/>
          <a:stretch>
            <a:fillRect/>
          </a:stretch>
        </p:blipFill>
        <p:spPr>
          <a:xfrm>
            <a:off x="6347012" y="1986523"/>
            <a:ext cx="5657178" cy="3535736"/>
          </a:xfrm>
          <a:prstGeom prst="rect">
            <a:avLst/>
          </a:prstGeom>
        </p:spPr>
      </p:pic>
      <p:sp>
        <p:nvSpPr>
          <p:cNvPr id="5" name="Slide Number Placeholder 4">
            <a:extLst>
              <a:ext uri="{FF2B5EF4-FFF2-40B4-BE49-F238E27FC236}">
                <a16:creationId xmlns:a16="http://schemas.microsoft.com/office/drawing/2014/main" id="{CCF60FB4-E891-48F4-8618-FCC980EF1B4C}"/>
              </a:ext>
            </a:extLst>
          </p:cNvPr>
          <p:cNvSpPr>
            <a:spLocks noGrp="1"/>
          </p:cNvSpPr>
          <p:nvPr>
            <p:ph type="sldNum" sz="quarter" idx="12"/>
          </p:nvPr>
        </p:nvSpPr>
        <p:spPr/>
        <p:txBody>
          <a:bodyPr/>
          <a:lstStyle/>
          <a:p>
            <a:fld id="{A107BBF5-AD54-425D-84C9-A11575229E1A}" type="slidenum">
              <a:rPr lang="en-US" smtClean="0"/>
              <a:t>13</a:t>
            </a:fld>
            <a:endParaRPr lang="en-US"/>
          </a:p>
        </p:txBody>
      </p:sp>
    </p:spTree>
    <p:extLst>
      <p:ext uri="{BB962C8B-B14F-4D97-AF65-F5344CB8AC3E}">
        <p14:creationId xmlns:p14="http://schemas.microsoft.com/office/powerpoint/2010/main" val="137650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33FC-E2EF-43D7-AA18-0AEBA09361BB}"/>
              </a:ext>
            </a:extLst>
          </p:cNvPr>
          <p:cNvSpPr>
            <a:spLocks noGrp="1"/>
          </p:cNvSpPr>
          <p:nvPr>
            <p:ph type="title"/>
          </p:nvPr>
        </p:nvSpPr>
        <p:spPr/>
        <p:txBody>
          <a:bodyPr/>
          <a:lstStyle/>
          <a:p>
            <a:r>
              <a:rPr lang="en-GB" dirty="0"/>
              <a:t>MPSoC /RFSoC PS in detail </a:t>
            </a:r>
          </a:p>
        </p:txBody>
      </p:sp>
      <p:sp>
        <p:nvSpPr>
          <p:cNvPr id="3" name="Content Placeholder 2">
            <a:extLst>
              <a:ext uri="{FF2B5EF4-FFF2-40B4-BE49-F238E27FC236}">
                <a16:creationId xmlns:a16="http://schemas.microsoft.com/office/drawing/2014/main" id="{97D9D8F5-71A2-4F3D-BB43-054FD4ACF4E8}"/>
              </a:ext>
            </a:extLst>
          </p:cNvPr>
          <p:cNvSpPr>
            <a:spLocks noGrp="1"/>
          </p:cNvSpPr>
          <p:nvPr>
            <p:ph sz="half" idx="1"/>
          </p:nvPr>
        </p:nvSpPr>
        <p:spPr>
          <a:xfrm>
            <a:off x="838199" y="1529789"/>
            <a:ext cx="5181600" cy="4351338"/>
          </a:xfrm>
        </p:spPr>
        <p:txBody>
          <a:bodyPr>
            <a:normAutofit fontScale="85000" lnSpcReduction="20000"/>
          </a:bodyPr>
          <a:lstStyle/>
          <a:p>
            <a:pPr>
              <a:lnSpc>
                <a:spcPct val="100000"/>
              </a:lnSpc>
            </a:pPr>
            <a:r>
              <a:rPr lang="en-GB"/>
              <a:t>Quad/dual-core ARM Cortex-A53 processor cluster</a:t>
            </a:r>
          </a:p>
          <a:p>
            <a:pPr>
              <a:lnSpc>
                <a:spcPct val="100000"/>
              </a:lnSpc>
            </a:pPr>
            <a:r>
              <a:rPr lang="en-GB"/>
              <a:t>Dual-core ARM Cortex-R5 real-time processor cluster ARM Mali-400MP graphics processor</a:t>
            </a:r>
          </a:p>
          <a:p>
            <a:pPr>
              <a:lnSpc>
                <a:spcPct val="100000"/>
              </a:lnSpc>
            </a:pPr>
            <a:r>
              <a:rPr lang="en-GB"/>
              <a:t>Memory controllers (</a:t>
            </a:r>
            <a:r>
              <a:rPr lang="en-GB" err="1"/>
              <a:t>DDRx</a:t>
            </a:r>
            <a:r>
              <a:rPr lang="en-GB"/>
              <a:t> and SMC)</a:t>
            </a:r>
          </a:p>
          <a:p>
            <a:pPr>
              <a:lnSpc>
                <a:spcPct val="100000"/>
              </a:lnSpc>
            </a:pPr>
            <a:r>
              <a:rPr lang="en-GB"/>
              <a:t>Peripherals</a:t>
            </a:r>
          </a:p>
          <a:p>
            <a:pPr lvl="1">
              <a:lnSpc>
                <a:spcPct val="100000"/>
              </a:lnSpc>
            </a:pPr>
            <a:r>
              <a:rPr lang="en-GB" sz="1400"/>
              <a:t>High-speed peripherals: USB 3.0, SATA 3.0, PCIe Gen 2</a:t>
            </a:r>
          </a:p>
          <a:p>
            <a:pPr lvl="1">
              <a:lnSpc>
                <a:spcPct val="100000"/>
              </a:lnSpc>
            </a:pPr>
            <a:r>
              <a:rPr lang="en-GB" sz="1400"/>
              <a:t>technology, DisplayPort</a:t>
            </a:r>
          </a:p>
          <a:p>
            <a:pPr lvl="1">
              <a:lnSpc>
                <a:spcPct val="100000"/>
              </a:lnSpc>
            </a:pPr>
            <a:r>
              <a:rPr lang="en-GB" sz="1400"/>
              <a:t>Low-speed peripherals: CAN, UART, I2C</a:t>
            </a:r>
          </a:p>
          <a:p>
            <a:pPr>
              <a:lnSpc>
                <a:spcPct val="100000"/>
              </a:lnSpc>
            </a:pPr>
            <a:r>
              <a:rPr lang="en-GB"/>
              <a:t>Security, power management, safety, and reliability</a:t>
            </a:r>
          </a:p>
        </p:txBody>
      </p:sp>
      <p:pic>
        <p:nvPicPr>
          <p:cNvPr id="6" name="Content Placeholder 5">
            <a:extLst>
              <a:ext uri="{FF2B5EF4-FFF2-40B4-BE49-F238E27FC236}">
                <a16:creationId xmlns:a16="http://schemas.microsoft.com/office/drawing/2014/main" id="{9B04BFE1-859D-472E-9411-75E29DB524BF}"/>
              </a:ext>
            </a:extLst>
          </p:cNvPr>
          <p:cNvPicPr>
            <a:picLocks noGrp="1" noChangeAspect="1"/>
          </p:cNvPicPr>
          <p:nvPr>
            <p:ph sz="half" idx="2"/>
          </p:nvPr>
        </p:nvPicPr>
        <p:blipFill>
          <a:blip r:embed="rId2"/>
          <a:stretch>
            <a:fillRect/>
          </a:stretch>
        </p:blipFill>
        <p:spPr>
          <a:xfrm>
            <a:off x="6019799" y="1671349"/>
            <a:ext cx="5769274" cy="3515302"/>
          </a:xfrm>
          <a:prstGeom prst="rect">
            <a:avLst/>
          </a:prstGeom>
        </p:spPr>
      </p:pic>
      <p:sp>
        <p:nvSpPr>
          <p:cNvPr id="5" name="Slide Number Placeholder 4">
            <a:extLst>
              <a:ext uri="{FF2B5EF4-FFF2-40B4-BE49-F238E27FC236}">
                <a16:creationId xmlns:a16="http://schemas.microsoft.com/office/drawing/2014/main" id="{A5005725-8910-44CE-9DDF-58B74F40769F}"/>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14</a:t>
            </a:fld>
            <a:endParaRPr lang="en-US"/>
          </a:p>
        </p:txBody>
      </p:sp>
    </p:spTree>
    <p:extLst>
      <p:ext uri="{BB962C8B-B14F-4D97-AF65-F5344CB8AC3E}">
        <p14:creationId xmlns:p14="http://schemas.microsoft.com/office/powerpoint/2010/main" val="147759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21FD-60BE-4967-8C9B-2DF981717F4B}"/>
              </a:ext>
            </a:extLst>
          </p:cNvPr>
          <p:cNvSpPr>
            <a:spLocks noGrp="1"/>
          </p:cNvSpPr>
          <p:nvPr>
            <p:ph type="title"/>
          </p:nvPr>
        </p:nvSpPr>
        <p:spPr/>
        <p:txBody>
          <a:bodyPr/>
          <a:lstStyle/>
          <a:p>
            <a:r>
              <a:rPr lang="en-US" dirty="0"/>
              <a:t>MicroBlaze </a:t>
            </a:r>
            <a:endParaRPr lang="en-GB" dirty="0"/>
          </a:p>
        </p:txBody>
      </p:sp>
      <p:sp>
        <p:nvSpPr>
          <p:cNvPr id="3" name="Content Placeholder 2">
            <a:extLst>
              <a:ext uri="{FF2B5EF4-FFF2-40B4-BE49-F238E27FC236}">
                <a16:creationId xmlns:a16="http://schemas.microsoft.com/office/drawing/2014/main" id="{2C380031-7BD2-4971-AD48-ABD829F3F910}"/>
              </a:ext>
            </a:extLst>
          </p:cNvPr>
          <p:cNvSpPr>
            <a:spLocks noGrp="1"/>
          </p:cNvSpPr>
          <p:nvPr>
            <p:ph sz="half" idx="1"/>
          </p:nvPr>
        </p:nvSpPr>
        <p:spPr/>
        <p:txBody>
          <a:bodyPr/>
          <a:lstStyle/>
          <a:p>
            <a:r>
              <a:rPr lang="en-US" dirty="0"/>
              <a:t>(Mostly) softcore processor </a:t>
            </a:r>
          </a:p>
          <a:p>
            <a:r>
              <a:rPr lang="en-US" dirty="0"/>
              <a:t>Harvard Architecture </a:t>
            </a:r>
          </a:p>
          <a:p>
            <a:r>
              <a:rPr lang="en-GB" dirty="0"/>
              <a:t>Scalable from small micro to running Linux</a:t>
            </a:r>
          </a:p>
          <a:p>
            <a:r>
              <a:rPr lang="en-GB" dirty="0"/>
              <a:t>Performance scales with configuration options</a:t>
            </a:r>
          </a:p>
          <a:p>
            <a:r>
              <a:rPr lang="en-GB" dirty="0"/>
              <a:t>Can be implemented in TMR solution (very useful for high rel) </a:t>
            </a:r>
          </a:p>
        </p:txBody>
      </p:sp>
      <p:sp>
        <p:nvSpPr>
          <p:cNvPr id="5" name="Footer Placeholder 4">
            <a:extLst>
              <a:ext uri="{FF2B5EF4-FFF2-40B4-BE49-F238E27FC236}">
                <a16:creationId xmlns:a16="http://schemas.microsoft.com/office/drawing/2014/main" id="{38F9E7A6-E749-4155-9856-C5046503139F}"/>
              </a:ext>
            </a:extLst>
          </p:cNvPr>
          <p:cNvSpPr>
            <a:spLocks noGrp="1"/>
          </p:cNvSpPr>
          <p:nvPr>
            <p:ph type="ftr" sz="quarter" idx="11"/>
          </p:nvPr>
        </p:nvSpPr>
        <p:spPr/>
        <p:txBody>
          <a:bodyPr/>
          <a:lstStyle/>
          <a:p>
            <a:r>
              <a:rPr lang="en-US" dirty="0"/>
              <a:t>© Adiuvo Engineering and Training, Ltd. 2021</a:t>
            </a:r>
          </a:p>
        </p:txBody>
      </p:sp>
      <p:sp>
        <p:nvSpPr>
          <p:cNvPr id="6" name="Slide Number Placeholder 5">
            <a:extLst>
              <a:ext uri="{FF2B5EF4-FFF2-40B4-BE49-F238E27FC236}">
                <a16:creationId xmlns:a16="http://schemas.microsoft.com/office/drawing/2014/main" id="{76378061-210B-4842-9D4E-B6FCAC26E31C}"/>
              </a:ext>
            </a:extLst>
          </p:cNvPr>
          <p:cNvSpPr>
            <a:spLocks noGrp="1"/>
          </p:cNvSpPr>
          <p:nvPr>
            <p:ph type="sldNum" sz="quarter" idx="12"/>
          </p:nvPr>
        </p:nvSpPr>
        <p:spPr/>
        <p:txBody>
          <a:bodyPr/>
          <a:lstStyle/>
          <a:p>
            <a:fld id="{A107BBF5-AD54-425D-84C9-A11575229E1A}" type="slidenum">
              <a:rPr lang="en-US" smtClean="0"/>
              <a:t>15</a:t>
            </a:fld>
            <a:endParaRPr lang="en-US"/>
          </a:p>
        </p:txBody>
      </p:sp>
      <p:pic>
        <p:nvPicPr>
          <p:cNvPr id="7" name="Content Placeholder 6">
            <a:extLst>
              <a:ext uri="{FF2B5EF4-FFF2-40B4-BE49-F238E27FC236}">
                <a16:creationId xmlns:a16="http://schemas.microsoft.com/office/drawing/2014/main" id="{902D1423-8B65-4940-9159-ACB6E9254401}"/>
              </a:ext>
            </a:extLst>
          </p:cNvPr>
          <p:cNvPicPr>
            <a:picLocks noGrp="1"/>
          </p:cNvPicPr>
          <p:nvPr>
            <p:ph sz="half" idx="2"/>
          </p:nvPr>
        </p:nvPicPr>
        <p:blipFill>
          <a:blip r:embed="rId2"/>
          <a:stretch>
            <a:fillRect/>
          </a:stretch>
        </p:blipFill>
        <p:spPr>
          <a:xfrm>
            <a:off x="6172200" y="2191932"/>
            <a:ext cx="5181600" cy="3618723"/>
          </a:xfrm>
          <a:prstGeom prst="rect">
            <a:avLst/>
          </a:prstGeom>
        </p:spPr>
      </p:pic>
    </p:spTree>
    <p:extLst>
      <p:ext uri="{BB962C8B-B14F-4D97-AF65-F5344CB8AC3E}">
        <p14:creationId xmlns:p14="http://schemas.microsoft.com/office/powerpoint/2010/main" val="740466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1375954" y="2270125"/>
            <a:ext cx="10173108" cy="2387600"/>
          </a:xfrm>
        </p:spPr>
        <p:txBody>
          <a:bodyPr/>
          <a:lstStyle/>
          <a:p>
            <a:r>
              <a:rPr lang="en-US" dirty="0">
                <a:solidFill>
                  <a:schemeClr val="bg1"/>
                </a:solidFill>
              </a:rPr>
              <a:t>Key Concepts of Processing Systems</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16</a:t>
            </a:fld>
            <a:endParaRPr lang="en-US" dirty="0"/>
          </a:p>
        </p:txBody>
      </p:sp>
    </p:spTree>
    <p:extLst>
      <p:ext uri="{BB962C8B-B14F-4D97-AF65-F5344CB8AC3E}">
        <p14:creationId xmlns:p14="http://schemas.microsoft.com/office/powerpoint/2010/main" val="352168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EAAC-E56B-4E5C-A0D1-5CCE37143305}"/>
              </a:ext>
            </a:extLst>
          </p:cNvPr>
          <p:cNvSpPr>
            <a:spLocks noGrp="1"/>
          </p:cNvSpPr>
          <p:nvPr>
            <p:ph type="title"/>
          </p:nvPr>
        </p:nvSpPr>
        <p:spPr/>
        <p:txBody>
          <a:bodyPr/>
          <a:lstStyle/>
          <a:p>
            <a:r>
              <a:rPr lang="en-US" dirty="0"/>
              <a:t>Processors in FPGA </a:t>
            </a:r>
            <a:endParaRPr lang="en-GB" dirty="0"/>
          </a:p>
        </p:txBody>
      </p:sp>
      <p:sp>
        <p:nvSpPr>
          <p:cNvPr id="3" name="Content Placeholder 2">
            <a:extLst>
              <a:ext uri="{FF2B5EF4-FFF2-40B4-BE49-F238E27FC236}">
                <a16:creationId xmlns:a16="http://schemas.microsoft.com/office/drawing/2014/main" id="{801F956B-C6B5-4355-845D-C14AD3DE8089}"/>
              </a:ext>
            </a:extLst>
          </p:cNvPr>
          <p:cNvSpPr>
            <a:spLocks noGrp="1"/>
          </p:cNvSpPr>
          <p:nvPr>
            <p:ph idx="1"/>
          </p:nvPr>
        </p:nvSpPr>
        <p:spPr/>
        <p:txBody>
          <a:bodyPr>
            <a:normAutofit fontScale="92500" lnSpcReduction="20000"/>
          </a:bodyPr>
          <a:lstStyle/>
          <a:p>
            <a:r>
              <a:rPr lang="en-US" dirty="0"/>
              <a:t>Range of elements which make for a more responsive solution in our processing solution. </a:t>
            </a:r>
          </a:p>
          <a:p>
            <a:endParaRPr lang="en-GB" dirty="0"/>
          </a:p>
          <a:p>
            <a:pPr marL="342900" indent="-342900">
              <a:lnSpc>
                <a:spcPct val="150000"/>
              </a:lnSpc>
              <a:buFont typeface="Arial" panose="020B0604020202020204" pitchFamily="34" charset="0"/>
              <a:buChar char="•"/>
            </a:pPr>
            <a:r>
              <a:rPr lang="en-GB" dirty="0"/>
              <a:t>Clocking  - What clock frequency and what Conversion is needed</a:t>
            </a:r>
          </a:p>
          <a:p>
            <a:pPr marL="342900" indent="-342900">
              <a:lnSpc>
                <a:spcPct val="150000"/>
              </a:lnSpc>
              <a:buFont typeface="Arial" panose="020B0604020202020204" pitchFamily="34" charset="0"/>
              <a:buChar char="•"/>
            </a:pPr>
            <a:r>
              <a:rPr lang="en-GB" dirty="0"/>
              <a:t>Memory – Internal or external memory required</a:t>
            </a:r>
          </a:p>
          <a:p>
            <a:pPr marL="342900" indent="-342900">
              <a:lnSpc>
                <a:spcPct val="150000"/>
              </a:lnSpc>
              <a:buFont typeface="Arial" panose="020B0604020202020204" pitchFamily="34" charset="0"/>
              <a:buChar char="•"/>
            </a:pPr>
            <a:r>
              <a:rPr lang="en-GB" dirty="0"/>
              <a:t>On Chip Memory – Application can execute from here normally limited size </a:t>
            </a:r>
          </a:p>
          <a:p>
            <a:pPr marL="342900" indent="-342900">
              <a:lnSpc>
                <a:spcPct val="150000"/>
              </a:lnSpc>
              <a:buFont typeface="Arial" panose="020B0604020202020204" pitchFamily="34" charset="0"/>
              <a:buChar char="•"/>
            </a:pPr>
            <a:r>
              <a:rPr lang="en-GB" dirty="0"/>
              <a:t>Cache – Closely coupled memory used to increase performance by caching external RAM data </a:t>
            </a:r>
          </a:p>
          <a:p>
            <a:pPr marL="342900" indent="-342900">
              <a:lnSpc>
                <a:spcPct val="150000"/>
              </a:lnSpc>
              <a:buFont typeface="Arial" panose="020B0604020202020204" pitchFamily="34" charset="0"/>
              <a:buChar char="•"/>
            </a:pPr>
            <a:r>
              <a:rPr lang="en-US" dirty="0"/>
              <a:t>Interfacing – How do we interface / add peripherals to our processing system </a:t>
            </a:r>
          </a:p>
        </p:txBody>
      </p:sp>
      <p:sp>
        <p:nvSpPr>
          <p:cNvPr id="4" name="Footer Placeholder 3">
            <a:extLst>
              <a:ext uri="{FF2B5EF4-FFF2-40B4-BE49-F238E27FC236}">
                <a16:creationId xmlns:a16="http://schemas.microsoft.com/office/drawing/2014/main" id="{FE9679AE-CA4F-47DB-802A-7757D0874DA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32B9BF7-E329-43FE-9A6B-45973293D0EE}"/>
              </a:ext>
            </a:extLst>
          </p:cNvPr>
          <p:cNvSpPr>
            <a:spLocks noGrp="1"/>
          </p:cNvSpPr>
          <p:nvPr>
            <p:ph type="sldNum" sz="quarter" idx="4"/>
          </p:nvPr>
        </p:nvSpPr>
        <p:spPr/>
        <p:txBody>
          <a:bodyPr/>
          <a:lstStyle/>
          <a:p>
            <a:fld id="{F2CE8A50-B8D0-457B-A77C-B74D45AE23B6}" type="slidenum">
              <a:rPr lang="en-US" smtClean="0"/>
              <a:pPr/>
              <a:t>17</a:t>
            </a:fld>
            <a:endParaRPr lang="en-US" dirty="0"/>
          </a:p>
        </p:txBody>
      </p:sp>
    </p:spTree>
    <p:extLst>
      <p:ext uri="{BB962C8B-B14F-4D97-AF65-F5344CB8AC3E}">
        <p14:creationId xmlns:p14="http://schemas.microsoft.com/office/powerpoint/2010/main" val="46025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EAFB-ACCF-4AFD-A438-313D248999D5}"/>
              </a:ext>
            </a:extLst>
          </p:cNvPr>
          <p:cNvSpPr>
            <a:spLocks noGrp="1"/>
          </p:cNvSpPr>
          <p:nvPr>
            <p:ph type="title"/>
          </p:nvPr>
        </p:nvSpPr>
        <p:spPr/>
        <p:txBody>
          <a:bodyPr/>
          <a:lstStyle/>
          <a:p>
            <a:r>
              <a:rPr lang="en-US" dirty="0"/>
              <a:t>Processors in FPGA </a:t>
            </a:r>
            <a:endParaRPr lang="en-GB" dirty="0"/>
          </a:p>
        </p:txBody>
      </p:sp>
      <p:sp>
        <p:nvSpPr>
          <p:cNvPr id="3" name="Content Placeholder 2">
            <a:extLst>
              <a:ext uri="{FF2B5EF4-FFF2-40B4-BE49-F238E27FC236}">
                <a16:creationId xmlns:a16="http://schemas.microsoft.com/office/drawing/2014/main" id="{E67EBB55-2FA4-49D6-978C-E27561670A57}"/>
              </a:ext>
            </a:extLst>
          </p:cNvPr>
          <p:cNvSpPr>
            <a:spLocks noGrp="1"/>
          </p:cNvSpPr>
          <p:nvPr>
            <p:ph idx="1"/>
          </p:nvPr>
        </p:nvSpPr>
        <p:spPr/>
        <p:txBody>
          <a:bodyPr>
            <a:normAutofit fontScale="77500" lnSpcReduction="20000"/>
          </a:bodyPr>
          <a:lstStyle/>
          <a:p>
            <a:pPr marL="342900" indent="-342900">
              <a:lnSpc>
                <a:spcPct val="150000"/>
              </a:lnSpc>
              <a:buFont typeface="Arial" panose="020B0604020202020204" pitchFamily="34" charset="0"/>
              <a:buChar char="•"/>
            </a:pPr>
            <a:r>
              <a:rPr lang="en-US" dirty="0"/>
              <a:t>On Chip Memory – Memory connected to the processors from which applications can be executed. </a:t>
            </a:r>
          </a:p>
          <a:p>
            <a:pPr marL="1028700" lvl="1" indent="-342900">
              <a:lnSpc>
                <a:spcPct val="150000"/>
              </a:lnSpc>
              <a:buFont typeface="Arial" panose="020B0604020202020204" pitchFamily="34" charset="0"/>
              <a:buChar char="•"/>
            </a:pPr>
            <a:r>
              <a:rPr lang="en-US" dirty="0"/>
              <a:t>Limited in Size but maybe all that is required for some applications </a:t>
            </a:r>
          </a:p>
          <a:p>
            <a:pPr marL="1028700" lvl="1" indent="-342900">
              <a:lnSpc>
                <a:spcPct val="150000"/>
              </a:lnSpc>
              <a:buFont typeface="Arial" panose="020B0604020202020204" pitchFamily="34" charset="0"/>
              <a:buChar char="•"/>
            </a:pPr>
            <a:r>
              <a:rPr lang="en-US" dirty="0"/>
              <a:t>Can be used for security e.g. Trust Zone or Secure Boot </a:t>
            </a:r>
          </a:p>
          <a:p>
            <a:pPr marL="342900" indent="-342900">
              <a:lnSpc>
                <a:spcPct val="150000"/>
              </a:lnSpc>
              <a:buFont typeface="Arial" panose="020B0604020202020204" pitchFamily="34" charset="0"/>
              <a:buChar char="•"/>
            </a:pPr>
            <a:r>
              <a:rPr lang="en-US" dirty="0"/>
              <a:t>Cache – The cache structure will vary depending upon the complexity of the programmable SoC.</a:t>
            </a:r>
          </a:p>
          <a:p>
            <a:pPr marL="1028700" lvl="1" indent="-342900">
              <a:lnSpc>
                <a:spcPct val="150000"/>
              </a:lnSpc>
              <a:buFont typeface="Arial" panose="020B0604020202020204" pitchFamily="34" charset="0"/>
              <a:buChar char="•"/>
            </a:pPr>
            <a:r>
              <a:rPr lang="en-US" dirty="0"/>
              <a:t>Each processor will have its own small level one (L1) instruction and data cache.</a:t>
            </a:r>
          </a:p>
          <a:p>
            <a:pPr marL="1028700" lvl="1" indent="-342900">
              <a:lnSpc>
                <a:spcPct val="150000"/>
              </a:lnSpc>
              <a:buFont typeface="Arial" panose="020B0604020202020204" pitchFamily="34" charset="0"/>
              <a:buChar char="•"/>
            </a:pPr>
            <a:r>
              <a:rPr lang="en-US" dirty="0"/>
              <a:t>Processors will be connected to a larger level two cache (L2) for sharing data between processors. </a:t>
            </a:r>
          </a:p>
          <a:p>
            <a:pPr marL="1028700" lvl="1" indent="-342900">
              <a:lnSpc>
                <a:spcPct val="150000"/>
              </a:lnSpc>
              <a:buFont typeface="Arial" panose="020B0604020202020204" pitchFamily="34" charset="0"/>
              <a:buChar char="•"/>
            </a:pPr>
            <a:r>
              <a:rPr lang="en-US" dirty="0"/>
              <a:t>More advanced options include Cache Coherent Interconnects (CCI) are provided these allow the design elements within the PL to be Cache Coherent </a:t>
            </a:r>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1404FE75-E0C3-48A2-9053-8BA3CD43C57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D978EE2-C4C5-4972-BA35-9785536A799A}"/>
              </a:ext>
            </a:extLst>
          </p:cNvPr>
          <p:cNvSpPr>
            <a:spLocks noGrp="1"/>
          </p:cNvSpPr>
          <p:nvPr>
            <p:ph type="sldNum" sz="quarter" idx="4"/>
          </p:nvPr>
        </p:nvSpPr>
        <p:spPr/>
        <p:txBody>
          <a:bodyPr/>
          <a:lstStyle/>
          <a:p>
            <a:fld id="{F2CE8A50-B8D0-457B-A77C-B74D45AE23B6}" type="slidenum">
              <a:rPr lang="en-US" smtClean="0"/>
              <a:pPr/>
              <a:t>18</a:t>
            </a:fld>
            <a:endParaRPr lang="en-US" dirty="0"/>
          </a:p>
        </p:txBody>
      </p:sp>
    </p:spTree>
    <p:extLst>
      <p:ext uri="{BB962C8B-B14F-4D97-AF65-F5344CB8AC3E}">
        <p14:creationId xmlns:p14="http://schemas.microsoft.com/office/powerpoint/2010/main" val="63082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ADC3-CF36-4578-8E27-052F008A11CA}"/>
              </a:ext>
            </a:extLst>
          </p:cNvPr>
          <p:cNvSpPr>
            <a:spLocks noGrp="1"/>
          </p:cNvSpPr>
          <p:nvPr>
            <p:ph type="title"/>
          </p:nvPr>
        </p:nvSpPr>
        <p:spPr/>
        <p:txBody>
          <a:bodyPr/>
          <a:lstStyle/>
          <a:p>
            <a:r>
              <a:rPr lang="en-US" dirty="0"/>
              <a:t>Processors in FPGAs</a:t>
            </a:r>
            <a:endParaRPr lang="en-GB" dirty="0"/>
          </a:p>
        </p:txBody>
      </p:sp>
      <p:sp>
        <p:nvSpPr>
          <p:cNvPr id="3" name="Content Placeholder 2">
            <a:extLst>
              <a:ext uri="{FF2B5EF4-FFF2-40B4-BE49-F238E27FC236}">
                <a16:creationId xmlns:a16="http://schemas.microsoft.com/office/drawing/2014/main" id="{FECE0632-A0EB-44D6-9069-31AB67E4CF85}"/>
              </a:ext>
            </a:extLst>
          </p:cNvPr>
          <p:cNvSpPr>
            <a:spLocks noGrp="1"/>
          </p:cNvSpPr>
          <p:nvPr>
            <p:ph idx="1"/>
          </p:nvPr>
        </p:nvSpPr>
        <p:spPr>
          <a:xfrm>
            <a:off x="838200" y="1590494"/>
            <a:ext cx="10515600" cy="4351338"/>
          </a:xfrm>
        </p:spPr>
        <p:txBody>
          <a:bodyPr/>
          <a:lstStyle/>
          <a:p>
            <a:pPr marL="342900" indent="-342900">
              <a:lnSpc>
                <a:spcPct val="150000"/>
              </a:lnSpc>
              <a:buFont typeface="Arial" panose="020B0604020202020204" pitchFamily="34" charset="0"/>
              <a:buChar char="•"/>
            </a:pPr>
            <a:r>
              <a:rPr lang="en-US" dirty="0"/>
              <a:t>Interfaces – The programmable SoC will be required to interface with several different commonly used interface standards. </a:t>
            </a:r>
          </a:p>
          <a:p>
            <a:pPr marL="1028700" lvl="1" indent="-342900">
              <a:lnSpc>
                <a:spcPct val="150000"/>
              </a:lnSpc>
              <a:buFont typeface="Arial" panose="020B0604020202020204" pitchFamily="34" charset="0"/>
              <a:buChar char="•"/>
            </a:pPr>
            <a:r>
              <a:rPr lang="en-US" dirty="0"/>
              <a:t>Range from SPI, UART and I2C designed to interface with other devices and sensors to more complex higher speed links such as Gigabit Ethernet and PCIe.</a:t>
            </a:r>
          </a:p>
          <a:p>
            <a:pPr marL="1028700" lvl="1" indent="-342900">
              <a:lnSpc>
                <a:spcPct val="150000"/>
              </a:lnSpc>
              <a:buFont typeface="Arial" panose="020B0604020202020204" pitchFamily="34" charset="0"/>
              <a:buChar char="•"/>
            </a:pPr>
            <a:r>
              <a:rPr lang="en-US" dirty="0"/>
              <a:t>Typically, a programmable SoC will provide IO bank (s) which can be connected to one of the several supported IO standards. This enables the Programmable SoC processing system to be optimal in its use of IO standards, unused IO standards do not need to be routed out allowing maximum flexibility. </a:t>
            </a:r>
            <a:endParaRPr lang="en-GB" dirty="0"/>
          </a:p>
        </p:txBody>
      </p:sp>
      <p:sp>
        <p:nvSpPr>
          <p:cNvPr id="4" name="Footer Placeholder 3">
            <a:extLst>
              <a:ext uri="{FF2B5EF4-FFF2-40B4-BE49-F238E27FC236}">
                <a16:creationId xmlns:a16="http://schemas.microsoft.com/office/drawing/2014/main" id="{3F5EEEB9-7D5B-45F5-AE26-03883F9B56F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8EAF0DE-228B-4E07-8808-3DD519FEB444}"/>
              </a:ext>
            </a:extLst>
          </p:cNvPr>
          <p:cNvSpPr>
            <a:spLocks noGrp="1"/>
          </p:cNvSpPr>
          <p:nvPr>
            <p:ph type="sldNum" sz="quarter" idx="4"/>
          </p:nvPr>
        </p:nvSpPr>
        <p:spPr/>
        <p:txBody>
          <a:bodyPr/>
          <a:lstStyle/>
          <a:p>
            <a:fld id="{F2CE8A50-B8D0-457B-A77C-B74D45AE23B6}" type="slidenum">
              <a:rPr lang="en-US" smtClean="0"/>
              <a:pPr/>
              <a:t>19</a:t>
            </a:fld>
            <a:endParaRPr lang="en-US" dirty="0"/>
          </a:p>
        </p:txBody>
      </p:sp>
    </p:spTree>
    <p:extLst>
      <p:ext uri="{BB962C8B-B14F-4D97-AF65-F5344CB8AC3E}">
        <p14:creationId xmlns:p14="http://schemas.microsoft.com/office/powerpoint/2010/main" val="184306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386CB5-1E87-43C0-8279-40DECB8314F7}"/>
              </a:ext>
            </a:extLst>
          </p:cNvPr>
          <p:cNvSpPr>
            <a:spLocks noGrp="1"/>
          </p:cNvSpPr>
          <p:nvPr>
            <p:ph type="ftr" sz="quarter" idx="11"/>
          </p:nvPr>
        </p:nvSpPr>
        <p:spPr/>
        <p:txBody>
          <a:bodyPr/>
          <a:lstStyle/>
          <a:p>
            <a:r>
              <a:rPr lang="en-US"/>
              <a:t>© Adiuvo Engineering and Training, Ltd. 2020</a:t>
            </a:r>
            <a:endParaRPr lang="en-US" dirty="0"/>
          </a:p>
        </p:txBody>
      </p:sp>
      <p:sp>
        <p:nvSpPr>
          <p:cNvPr id="13" name="Rectangle 12">
            <a:extLst>
              <a:ext uri="{FF2B5EF4-FFF2-40B4-BE49-F238E27FC236}">
                <a16:creationId xmlns:a16="http://schemas.microsoft.com/office/drawing/2014/main" id="{15779A59-62FC-457C-BE54-F07B61E49C5C}"/>
              </a:ext>
            </a:extLst>
          </p:cNvPr>
          <p:cNvSpPr/>
          <p:nvPr/>
        </p:nvSpPr>
        <p:spPr>
          <a:xfrm>
            <a:off x="43319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15" name="Rectangle 14">
            <a:extLst>
              <a:ext uri="{FF2B5EF4-FFF2-40B4-BE49-F238E27FC236}">
                <a16:creationId xmlns:a16="http://schemas.microsoft.com/office/drawing/2014/main" id="{C3320471-B3CD-45A3-A2B3-2686EE0EF012}"/>
              </a:ext>
            </a:extLst>
          </p:cNvPr>
          <p:cNvSpPr/>
          <p:nvPr/>
        </p:nvSpPr>
        <p:spPr>
          <a:xfrm>
            <a:off x="43319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 to Xilinx FPGA </a:t>
            </a:r>
          </a:p>
        </p:txBody>
      </p:sp>
      <p:sp>
        <p:nvSpPr>
          <p:cNvPr id="17" name="Rectangle 16">
            <a:extLst>
              <a:ext uri="{FF2B5EF4-FFF2-40B4-BE49-F238E27FC236}">
                <a16:creationId xmlns:a16="http://schemas.microsoft.com/office/drawing/2014/main" id="{0EC7C9EC-3B84-4B74-9A5A-C3F82743BA9F}"/>
              </a:ext>
            </a:extLst>
          </p:cNvPr>
          <p:cNvSpPr/>
          <p:nvPr/>
        </p:nvSpPr>
        <p:spPr>
          <a:xfrm>
            <a:off x="3305041" y="1638795"/>
            <a:ext cx="2768455" cy="365125"/>
          </a:xfrm>
          <a:prstGeom prst="rect">
            <a:avLst/>
          </a:prstGeom>
          <a:solidFill>
            <a:srgbClr val="056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9" name="Rectangle 18">
            <a:extLst>
              <a:ext uri="{FF2B5EF4-FFF2-40B4-BE49-F238E27FC236}">
                <a16:creationId xmlns:a16="http://schemas.microsoft.com/office/drawing/2014/main" id="{1121B5B3-B8E8-47E9-ABA1-6D6D45970FBA}"/>
              </a:ext>
            </a:extLst>
          </p:cNvPr>
          <p:cNvSpPr/>
          <p:nvPr/>
        </p:nvSpPr>
        <p:spPr>
          <a:xfrm>
            <a:off x="3305041" y="2003920"/>
            <a:ext cx="2768455" cy="3215285"/>
          </a:xfrm>
          <a:prstGeom prst="rect">
            <a:avLst/>
          </a:prstGeom>
          <a:solidFill>
            <a:srgbClr val="07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Processing in Xilinx FPGA </a:t>
            </a:r>
          </a:p>
        </p:txBody>
      </p:sp>
      <p:sp>
        <p:nvSpPr>
          <p:cNvPr id="21" name="Rectangle 20">
            <a:extLst>
              <a:ext uri="{FF2B5EF4-FFF2-40B4-BE49-F238E27FC236}">
                <a16:creationId xmlns:a16="http://schemas.microsoft.com/office/drawing/2014/main" id="{50BBDFBD-1E89-4001-9559-3CAF54973009}"/>
              </a:ext>
            </a:extLst>
          </p:cNvPr>
          <p:cNvSpPr/>
          <p:nvPr/>
        </p:nvSpPr>
        <p:spPr>
          <a:xfrm>
            <a:off x="617689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23" name="Rectangle 22">
            <a:extLst>
              <a:ext uri="{FF2B5EF4-FFF2-40B4-BE49-F238E27FC236}">
                <a16:creationId xmlns:a16="http://schemas.microsoft.com/office/drawing/2014/main" id="{A2DF9EC2-AD6C-4929-A8D8-B1ECB26A404A}"/>
              </a:ext>
            </a:extLst>
          </p:cNvPr>
          <p:cNvSpPr/>
          <p:nvPr/>
        </p:nvSpPr>
        <p:spPr>
          <a:xfrm>
            <a:off x="617689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Embedded Linux </a:t>
            </a:r>
          </a:p>
        </p:txBody>
      </p:sp>
      <p:sp>
        <p:nvSpPr>
          <p:cNvPr id="25" name="Rectangle 24">
            <a:extLst>
              <a:ext uri="{FF2B5EF4-FFF2-40B4-BE49-F238E27FC236}">
                <a16:creationId xmlns:a16="http://schemas.microsoft.com/office/drawing/2014/main" id="{2EDB1B9E-25B7-4CF0-A159-AD398A81787E}"/>
              </a:ext>
            </a:extLst>
          </p:cNvPr>
          <p:cNvSpPr/>
          <p:nvPr/>
        </p:nvSpPr>
        <p:spPr>
          <a:xfrm>
            <a:off x="90487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sp>
        <p:nvSpPr>
          <p:cNvPr id="27" name="Rectangle 26">
            <a:extLst>
              <a:ext uri="{FF2B5EF4-FFF2-40B4-BE49-F238E27FC236}">
                <a16:creationId xmlns:a16="http://schemas.microsoft.com/office/drawing/2014/main" id="{A15C8C90-3D8A-41AD-A646-930296EDC7B6}"/>
              </a:ext>
            </a:extLst>
          </p:cNvPr>
          <p:cNvSpPr/>
          <p:nvPr/>
        </p:nvSpPr>
        <p:spPr>
          <a:xfrm>
            <a:off x="90487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Accelerating Solutions</a:t>
            </a:r>
          </a:p>
        </p:txBody>
      </p:sp>
      <p:sp>
        <p:nvSpPr>
          <p:cNvPr id="28" name="Arrow: Chevron 27">
            <a:extLst>
              <a:ext uri="{FF2B5EF4-FFF2-40B4-BE49-F238E27FC236}">
                <a16:creationId xmlns:a16="http://schemas.microsoft.com/office/drawing/2014/main" id="{C99300E4-32E4-49A0-855A-20E173274C2B}"/>
              </a:ext>
            </a:extLst>
          </p:cNvPr>
          <p:cNvSpPr/>
          <p:nvPr/>
        </p:nvSpPr>
        <p:spPr>
          <a:xfrm>
            <a:off x="3287959" y="1696667"/>
            <a:ext cx="243186" cy="24938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770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56E3-CA61-48C7-8205-D61946BF26BB}"/>
              </a:ext>
            </a:extLst>
          </p:cNvPr>
          <p:cNvSpPr>
            <a:spLocks noGrp="1"/>
          </p:cNvSpPr>
          <p:nvPr>
            <p:ph type="title"/>
          </p:nvPr>
        </p:nvSpPr>
        <p:spPr/>
        <p:txBody>
          <a:bodyPr/>
          <a:lstStyle/>
          <a:p>
            <a:r>
              <a:rPr lang="en-US" dirty="0"/>
              <a:t>Operating systems </a:t>
            </a:r>
            <a:endParaRPr lang="en-GB" dirty="0"/>
          </a:p>
        </p:txBody>
      </p:sp>
      <p:sp>
        <p:nvSpPr>
          <p:cNvPr id="3" name="Content Placeholder 2">
            <a:extLst>
              <a:ext uri="{FF2B5EF4-FFF2-40B4-BE49-F238E27FC236}">
                <a16:creationId xmlns:a16="http://schemas.microsoft.com/office/drawing/2014/main" id="{4CCA97BF-F31B-4094-A324-8E408186F273}"/>
              </a:ext>
            </a:extLst>
          </p:cNvPr>
          <p:cNvSpPr>
            <a:spLocks noGrp="1"/>
          </p:cNvSpPr>
          <p:nvPr>
            <p:ph idx="1"/>
          </p:nvPr>
        </p:nvSpPr>
        <p:spPr/>
        <p:txBody>
          <a:bodyPr/>
          <a:lstStyle/>
          <a:p>
            <a:r>
              <a:rPr lang="en-US" dirty="0"/>
              <a:t>The simplest applications will use a bare metal development. </a:t>
            </a:r>
          </a:p>
          <a:p>
            <a:endParaRPr lang="en-US" dirty="0"/>
          </a:p>
          <a:p>
            <a:r>
              <a:rPr lang="en-US" dirty="0"/>
              <a:t>Bare-metal developments contain no operating system. Xilinx supplies several Application Processing Interfaces (API’s) and libraries which can be used to interact with the elements in both the processor and connected peripherals.  </a:t>
            </a:r>
          </a:p>
          <a:p>
            <a:endParaRPr lang="en-US" dirty="0"/>
          </a:p>
          <a:p>
            <a:r>
              <a:rPr lang="en-US" dirty="0"/>
              <a:t>This board support package will need to be regenerated each time the design is updated to include or remove new elements. </a:t>
            </a:r>
            <a:endParaRPr lang="en-GB" dirty="0"/>
          </a:p>
        </p:txBody>
      </p:sp>
      <p:sp>
        <p:nvSpPr>
          <p:cNvPr id="4" name="Footer Placeholder 3">
            <a:extLst>
              <a:ext uri="{FF2B5EF4-FFF2-40B4-BE49-F238E27FC236}">
                <a16:creationId xmlns:a16="http://schemas.microsoft.com/office/drawing/2014/main" id="{529F373C-B654-42B2-86A3-8B126F7C25C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117D039-D6C2-4766-9A41-5809FDE1C3B8}"/>
              </a:ext>
            </a:extLst>
          </p:cNvPr>
          <p:cNvSpPr>
            <a:spLocks noGrp="1"/>
          </p:cNvSpPr>
          <p:nvPr>
            <p:ph type="sldNum" sz="quarter" idx="4"/>
          </p:nvPr>
        </p:nvSpPr>
        <p:spPr/>
        <p:txBody>
          <a:bodyPr/>
          <a:lstStyle/>
          <a:p>
            <a:fld id="{F2CE8A50-B8D0-457B-A77C-B74D45AE23B6}" type="slidenum">
              <a:rPr lang="en-US" smtClean="0"/>
              <a:pPr/>
              <a:t>20</a:t>
            </a:fld>
            <a:endParaRPr lang="en-US" dirty="0"/>
          </a:p>
        </p:txBody>
      </p:sp>
    </p:spTree>
    <p:extLst>
      <p:ext uri="{BB962C8B-B14F-4D97-AF65-F5344CB8AC3E}">
        <p14:creationId xmlns:p14="http://schemas.microsoft.com/office/powerpoint/2010/main" val="720148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F7DD-2027-4725-815D-369AD69C35E3}"/>
              </a:ext>
            </a:extLst>
          </p:cNvPr>
          <p:cNvSpPr>
            <a:spLocks noGrp="1"/>
          </p:cNvSpPr>
          <p:nvPr>
            <p:ph type="title"/>
          </p:nvPr>
        </p:nvSpPr>
        <p:spPr/>
        <p:txBody>
          <a:bodyPr/>
          <a:lstStyle/>
          <a:p>
            <a:r>
              <a:rPr lang="en-US" dirty="0"/>
              <a:t>Operating System </a:t>
            </a:r>
            <a:endParaRPr lang="en-GB" dirty="0"/>
          </a:p>
        </p:txBody>
      </p:sp>
      <p:sp>
        <p:nvSpPr>
          <p:cNvPr id="3" name="Content Placeholder 2">
            <a:extLst>
              <a:ext uri="{FF2B5EF4-FFF2-40B4-BE49-F238E27FC236}">
                <a16:creationId xmlns:a16="http://schemas.microsoft.com/office/drawing/2014/main" id="{243F290E-5D61-4530-9B68-B6D7C722B164}"/>
              </a:ext>
            </a:extLst>
          </p:cNvPr>
          <p:cNvSpPr>
            <a:spLocks noGrp="1"/>
          </p:cNvSpPr>
          <p:nvPr>
            <p:ph idx="1"/>
          </p:nvPr>
        </p:nvSpPr>
        <p:spPr/>
        <p:txBody>
          <a:bodyPr/>
          <a:lstStyle/>
          <a:p>
            <a:r>
              <a:rPr lang="en-US" dirty="0"/>
              <a:t>For more complex applications an operating system is used, the type of OS selected will depend upon if a real time response is required or not. </a:t>
            </a:r>
          </a:p>
          <a:p>
            <a:endParaRPr lang="en-US" dirty="0"/>
          </a:p>
          <a:p>
            <a:r>
              <a:rPr lang="en-US" dirty="0"/>
              <a:t>If a real time response is required, then an operating system such as FreeRTOS or </a:t>
            </a:r>
            <a:r>
              <a:rPr lang="en-US" dirty="0" err="1"/>
              <a:t>Micrium</a:t>
            </a:r>
            <a:r>
              <a:rPr lang="en-US" dirty="0"/>
              <a:t> OS/III may be required.</a:t>
            </a:r>
          </a:p>
          <a:p>
            <a:endParaRPr lang="en-US" dirty="0"/>
          </a:p>
          <a:p>
            <a:r>
              <a:rPr lang="en-US" dirty="0"/>
              <a:t>If a real time response is not required but the application requires working with high level frameworks and networking, then embedded Linux is always a popular OS choice</a:t>
            </a:r>
            <a:endParaRPr lang="en-GB" dirty="0"/>
          </a:p>
        </p:txBody>
      </p:sp>
      <p:sp>
        <p:nvSpPr>
          <p:cNvPr id="4" name="Footer Placeholder 3">
            <a:extLst>
              <a:ext uri="{FF2B5EF4-FFF2-40B4-BE49-F238E27FC236}">
                <a16:creationId xmlns:a16="http://schemas.microsoft.com/office/drawing/2014/main" id="{4C4C2FE3-E68E-49D6-AC98-DD2CDBD2B08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C7C89E0-2CB6-4A41-8E4B-C7FC770C5D02}"/>
              </a:ext>
            </a:extLst>
          </p:cNvPr>
          <p:cNvSpPr>
            <a:spLocks noGrp="1"/>
          </p:cNvSpPr>
          <p:nvPr>
            <p:ph type="sldNum" sz="quarter" idx="4"/>
          </p:nvPr>
        </p:nvSpPr>
        <p:spPr/>
        <p:txBody>
          <a:bodyPr/>
          <a:lstStyle/>
          <a:p>
            <a:fld id="{F2CE8A50-B8D0-457B-A77C-B74D45AE23B6}" type="slidenum">
              <a:rPr lang="en-US" smtClean="0"/>
              <a:pPr/>
              <a:t>21</a:t>
            </a:fld>
            <a:endParaRPr lang="en-US" dirty="0"/>
          </a:p>
        </p:txBody>
      </p:sp>
    </p:spTree>
    <p:extLst>
      <p:ext uri="{BB962C8B-B14F-4D97-AF65-F5344CB8AC3E}">
        <p14:creationId xmlns:p14="http://schemas.microsoft.com/office/powerpoint/2010/main" val="90390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99DE-B367-4CB4-87D8-DE16E7FDAA8F}"/>
              </a:ext>
            </a:extLst>
          </p:cNvPr>
          <p:cNvSpPr>
            <a:spLocks noGrp="1"/>
          </p:cNvSpPr>
          <p:nvPr>
            <p:ph type="title"/>
          </p:nvPr>
        </p:nvSpPr>
        <p:spPr/>
        <p:txBody>
          <a:bodyPr/>
          <a:lstStyle/>
          <a:p>
            <a:r>
              <a:rPr lang="en-US" dirty="0"/>
              <a:t>Operating System</a:t>
            </a:r>
            <a:endParaRPr lang="en-GB" dirty="0"/>
          </a:p>
        </p:txBody>
      </p:sp>
      <p:sp>
        <p:nvSpPr>
          <p:cNvPr id="3" name="Content Placeholder 2">
            <a:extLst>
              <a:ext uri="{FF2B5EF4-FFF2-40B4-BE49-F238E27FC236}">
                <a16:creationId xmlns:a16="http://schemas.microsoft.com/office/drawing/2014/main" id="{139FB015-1E57-4E50-AE18-4537D6F2B37C}"/>
              </a:ext>
            </a:extLst>
          </p:cNvPr>
          <p:cNvSpPr>
            <a:spLocks noGrp="1"/>
          </p:cNvSpPr>
          <p:nvPr>
            <p:ph idx="1"/>
          </p:nvPr>
        </p:nvSpPr>
        <p:spPr>
          <a:xfrm>
            <a:off x="838200" y="1616620"/>
            <a:ext cx="10515600" cy="4351338"/>
          </a:xfrm>
        </p:spPr>
        <p:txBody>
          <a:bodyPr>
            <a:normAutofit fontScale="92500"/>
          </a:bodyPr>
          <a:lstStyle/>
          <a:p>
            <a:pPr>
              <a:lnSpc>
                <a:spcPct val="150000"/>
              </a:lnSpc>
            </a:pPr>
            <a:r>
              <a:rPr lang="en-US" dirty="0"/>
              <a:t>What differentiates a real time operating system from one which is not? </a:t>
            </a:r>
          </a:p>
          <a:p>
            <a:pPr>
              <a:lnSpc>
                <a:spcPct val="150000"/>
              </a:lnSpc>
            </a:pPr>
            <a:r>
              <a:rPr lang="en-US" dirty="0"/>
              <a:t>An RTOS is deterministic. That means the response of the system will meet a defined deadline</a:t>
            </a:r>
          </a:p>
          <a:p>
            <a:pPr marL="342900" indent="-342900">
              <a:lnSpc>
                <a:spcPct val="150000"/>
              </a:lnSpc>
              <a:buFont typeface="Arial" panose="020B0604020202020204" pitchFamily="34" charset="0"/>
              <a:buChar char="•"/>
            </a:pPr>
            <a:r>
              <a:rPr lang="en-US" dirty="0"/>
              <a:t>Hard RTOS – Missing a deadline is classified as a system failure.</a:t>
            </a:r>
          </a:p>
          <a:p>
            <a:pPr marL="342900" indent="-342900">
              <a:lnSpc>
                <a:spcPct val="150000"/>
              </a:lnSpc>
              <a:buFont typeface="Arial" panose="020B0604020202020204" pitchFamily="34" charset="0"/>
              <a:buChar char="•"/>
            </a:pPr>
            <a:r>
              <a:rPr lang="en-US" dirty="0"/>
              <a:t>Firm RTOS – Occasionally missing a deadline is acceptable and is not classified as a failure.</a:t>
            </a:r>
          </a:p>
          <a:p>
            <a:pPr marL="342900" indent="-342900">
              <a:lnSpc>
                <a:spcPct val="150000"/>
              </a:lnSpc>
              <a:buFont typeface="Arial" panose="020B0604020202020204" pitchFamily="34" charset="0"/>
              <a:buChar char="•"/>
            </a:pPr>
            <a:r>
              <a:rPr lang="en-US" dirty="0"/>
              <a:t>Soft RTOS – Missing a deadline simply reduces the usefulness of the results.</a:t>
            </a:r>
          </a:p>
          <a:p>
            <a:endParaRPr lang="en-GB" dirty="0"/>
          </a:p>
        </p:txBody>
      </p:sp>
      <p:sp>
        <p:nvSpPr>
          <p:cNvPr id="4" name="Footer Placeholder 3">
            <a:extLst>
              <a:ext uri="{FF2B5EF4-FFF2-40B4-BE49-F238E27FC236}">
                <a16:creationId xmlns:a16="http://schemas.microsoft.com/office/drawing/2014/main" id="{8C257EDD-3A19-417E-8B59-FC5CF5D781D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E86666DE-F28F-4087-A001-AEBB45C65C59}"/>
              </a:ext>
            </a:extLst>
          </p:cNvPr>
          <p:cNvSpPr>
            <a:spLocks noGrp="1"/>
          </p:cNvSpPr>
          <p:nvPr>
            <p:ph type="sldNum" sz="quarter" idx="4"/>
          </p:nvPr>
        </p:nvSpPr>
        <p:spPr/>
        <p:txBody>
          <a:bodyPr/>
          <a:lstStyle/>
          <a:p>
            <a:fld id="{F2CE8A50-B8D0-457B-A77C-B74D45AE23B6}" type="slidenum">
              <a:rPr lang="en-US" smtClean="0"/>
              <a:pPr/>
              <a:t>22</a:t>
            </a:fld>
            <a:endParaRPr lang="en-US" dirty="0"/>
          </a:p>
        </p:txBody>
      </p:sp>
    </p:spTree>
    <p:extLst>
      <p:ext uri="{BB962C8B-B14F-4D97-AF65-F5344CB8AC3E}">
        <p14:creationId xmlns:p14="http://schemas.microsoft.com/office/powerpoint/2010/main" val="125430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1375954" y="2270125"/>
            <a:ext cx="10173108" cy="2387600"/>
          </a:xfrm>
        </p:spPr>
        <p:txBody>
          <a:bodyPr/>
          <a:lstStyle/>
          <a:p>
            <a:pPr algn="ctr"/>
            <a:r>
              <a:rPr lang="en-GB" dirty="0">
                <a:solidFill>
                  <a:schemeClr val="bg1"/>
                </a:solidFill>
              </a:rPr>
              <a:t>Multiprocessing and Hypervisors </a:t>
            </a: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23</a:t>
            </a:fld>
            <a:endParaRPr lang="en-US" dirty="0"/>
          </a:p>
        </p:txBody>
      </p:sp>
    </p:spTree>
    <p:extLst>
      <p:ext uri="{BB962C8B-B14F-4D97-AF65-F5344CB8AC3E}">
        <p14:creationId xmlns:p14="http://schemas.microsoft.com/office/powerpoint/2010/main" val="269952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8840-A4BF-43E0-ACD7-EFD115B3931D}"/>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BF2A7B43-B376-4529-8DC8-AC3B376BD869}"/>
              </a:ext>
            </a:extLst>
          </p:cNvPr>
          <p:cNvSpPr>
            <a:spLocks noGrp="1"/>
          </p:cNvSpPr>
          <p:nvPr>
            <p:ph idx="1"/>
          </p:nvPr>
        </p:nvSpPr>
        <p:spPr>
          <a:xfrm>
            <a:off x="838200" y="1599203"/>
            <a:ext cx="10515600" cy="4351338"/>
          </a:xfrm>
        </p:spPr>
        <p:txBody>
          <a:bodyPr>
            <a:normAutofit fontScale="92500" lnSpcReduction="10000"/>
          </a:bodyPr>
          <a:lstStyle/>
          <a:p>
            <a:pPr>
              <a:lnSpc>
                <a:spcPct val="150000"/>
              </a:lnSpc>
            </a:pPr>
            <a:r>
              <a:rPr lang="en-US" dirty="0"/>
              <a:t>Deploying multi processors is called multiprocessing </a:t>
            </a:r>
          </a:p>
          <a:p>
            <a:pPr>
              <a:lnSpc>
                <a:spcPct val="150000"/>
              </a:lnSpc>
            </a:pPr>
            <a:r>
              <a:rPr lang="en-US" dirty="0"/>
              <a:t>At the highest-level Multiprocessing is broken down into two distinct groups depending upon how the processors and the operating systems are combined. </a:t>
            </a:r>
          </a:p>
          <a:p>
            <a:pPr marL="457200" indent="-457200">
              <a:lnSpc>
                <a:spcPct val="150000"/>
              </a:lnSpc>
              <a:buFont typeface="+mj-lt"/>
              <a:buAutoNum type="arabicPeriod"/>
            </a:pPr>
            <a:r>
              <a:rPr lang="en-US" dirty="0"/>
              <a:t>Symmetric Multi-Processing - In a SMP application, all processors and resources are under the control of a single operating system.  </a:t>
            </a:r>
          </a:p>
          <a:p>
            <a:pPr marL="457200" indent="-457200">
              <a:lnSpc>
                <a:spcPct val="150000"/>
              </a:lnSpc>
              <a:buFont typeface="+mj-lt"/>
              <a:buAutoNum type="arabicPeriod"/>
            </a:pPr>
            <a:r>
              <a:rPr lang="en-US" dirty="0"/>
              <a:t>Asymmetric Multi-Processing – In an AMP application, multiple operating systems are used on different processors cores. All operating systems share the same physical system memory.</a:t>
            </a:r>
          </a:p>
          <a:p>
            <a:endParaRPr lang="en-GB" dirty="0"/>
          </a:p>
        </p:txBody>
      </p:sp>
      <p:sp>
        <p:nvSpPr>
          <p:cNvPr id="4" name="Footer Placeholder 3">
            <a:extLst>
              <a:ext uri="{FF2B5EF4-FFF2-40B4-BE49-F238E27FC236}">
                <a16:creationId xmlns:a16="http://schemas.microsoft.com/office/drawing/2014/main" id="{71654D29-BBB9-43D9-AFEF-7073E0583FB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F20A8AA-35A4-4974-A4C3-E5567BE2F39C}"/>
              </a:ext>
            </a:extLst>
          </p:cNvPr>
          <p:cNvSpPr>
            <a:spLocks noGrp="1"/>
          </p:cNvSpPr>
          <p:nvPr>
            <p:ph type="sldNum" sz="quarter" idx="4"/>
          </p:nvPr>
        </p:nvSpPr>
        <p:spPr/>
        <p:txBody>
          <a:bodyPr/>
          <a:lstStyle/>
          <a:p>
            <a:fld id="{F2CE8A50-B8D0-457B-A77C-B74D45AE23B6}" type="slidenum">
              <a:rPr lang="en-US" smtClean="0"/>
              <a:pPr/>
              <a:t>24</a:t>
            </a:fld>
            <a:endParaRPr lang="en-US" dirty="0"/>
          </a:p>
        </p:txBody>
      </p:sp>
    </p:spTree>
    <p:extLst>
      <p:ext uri="{BB962C8B-B14F-4D97-AF65-F5344CB8AC3E}">
        <p14:creationId xmlns:p14="http://schemas.microsoft.com/office/powerpoint/2010/main" val="751206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B559-FA73-441B-A57A-A5A32EAB6ADE}"/>
              </a:ext>
            </a:extLst>
          </p:cNvPr>
          <p:cNvSpPr>
            <a:spLocks noGrp="1"/>
          </p:cNvSpPr>
          <p:nvPr>
            <p:ph type="title"/>
          </p:nvPr>
        </p:nvSpPr>
        <p:spPr/>
        <p:txBody>
          <a:bodyPr/>
          <a:lstStyle/>
          <a:p>
            <a:r>
              <a:rPr lang="en-GB" dirty="0"/>
              <a:t>Multiprocessing and Hypervisors </a:t>
            </a:r>
          </a:p>
        </p:txBody>
      </p:sp>
      <p:sp>
        <p:nvSpPr>
          <p:cNvPr id="4" name="Footer Placeholder 3">
            <a:extLst>
              <a:ext uri="{FF2B5EF4-FFF2-40B4-BE49-F238E27FC236}">
                <a16:creationId xmlns:a16="http://schemas.microsoft.com/office/drawing/2014/main" id="{1DA5B3D7-A8D0-40AA-9E0C-57F470C97C2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6FFA157-73D4-4EE3-89CF-A56CD458D939}"/>
              </a:ext>
            </a:extLst>
          </p:cNvPr>
          <p:cNvSpPr>
            <a:spLocks noGrp="1"/>
          </p:cNvSpPr>
          <p:nvPr>
            <p:ph type="sldNum" sz="quarter" idx="4"/>
          </p:nvPr>
        </p:nvSpPr>
        <p:spPr/>
        <p:txBody>
          <a:bodyPr/>
          <a:lstStyle/>
          <a:p>
            <a:fld id="{F2CE8A50-B8D0-457B-A77C-B74D45AE23B6}" type="slidenum">
              <a:rPr lang="en-US" smtClean="0"/>
              <a:pPr/>
              <a:t>25</a:t>
            </a:fld>
            <a:endParaRPr lang="en-US" dirty="0"/>
          </a:p>
        </p:txBody>
      </p:sp>
      <p:pic>
        <p:nvPicPr>
          <p:cNvPr id="6" name="Picture 5">
            <a:extLst>
              <a:ext uri="{FF2B5EF4-FFF2-40B4-BE49-F238E27FC236}">
                <a16:creationId xmlns:a16="http://schemas.microsoft.com/office/drawing/2014/main" id="{450F16E4-909B-4E70-B490-32EAB75ADE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825624"/>
            <a:ext cx="4857432" cy="3465513"/>
          </a:xfrm>
          <a:prstGeom prst="rect">
            <a:avLst/>
          </a:prstGeom>
          <a:noFill/>
        </p:spPr>
      </p:pic>
      <p:pic>
        <p:nvPicPr>
          <p:cNvPr id="7" name="Picture 6">
            <a:extLst>
              <a:ext uri="{FF2B5EF4-FFF2-40B4-BE49-F238E27FC236}">
                <a16:creationId xmlns:a16="http://schemas.microsoft.com/office/drawing/2014/main" id="{DA1C76A0-88FD-4356-B0C6-81689B8D6D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10591" y="1884361"/>
            <a:ext cx="5143184" cy="3406775"/>
          </a:xfrm>
          <a:prstGeom prst="rect">
            <a:avLst/>
          </a:prstGeom>
          <a:noFill/>
        </p:spPr>
      </p:pic>
    </p:spTree>
    <p:extLst>
      <p:ext uri="{BB962C8B-B14F-4D97-AF65-F5344CB8AC3E}">
        <p14:creationId xmlns:p14="http://schemas.microsoft.com/office/powerpoint/2010/main" val="2953959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97-AE9B-4D32-B62B-EA37F884FCE8}"/>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F21815C5-46FD-49FF-93AB-80931556D8ED}"/>
              </a:ext>
            </a:extLst>
          </p:cNvPr>
          <p:cNvSpPr>
            <a:spLocks noGrp="1"/>
          </p:cNvSpPr>
          <p:nvPr>
            <p:ph idx="1"/>
          </p:nvPr>
        </p:nvSpPr>
        <p:spPr/>
        <p:txBody>
          <a:bodyPr/>
          <a:lstStyle/>
          <a:p>
            <a:r>
              <a:rPr lang="en-US" dirty="0"/>
              <a:t>Using an AMP approach allows the programmable SoC or FPGA to get the best of both worlds combining real time operating systems and application operating systems such as Linux. </a:t>
            </a:r>
          </a:p>
          <a:p>
            <a:endParaRPr lang="en-US" dirty="0"/>
          </a:p>
          <a:p>
            <a:endParaRPr lang="en-US" dirty="0"/>
          </a:p>
          <a:p>
            <a:r>
              <a:rPr lang="en-US" dirty="0"/>
              <a:t>The choice of AMP or SMP is not dependent upon if the SoC is homogeneous or heterogeneous. </a:t>
            </a:r>
          </a:p>
          <a:p>
            <a:endParaRPr lang="en-GB" dirty="0"/>
          </a:p>
        </p:txBody>
      </p:sp>
      <p:sp>
        <p:nvSpPr>
          <p:cNvPr id="4" name="Footer Placeholder 3">
            <a:extLst>
              <a:ext uri="{FF2B5EF4-FFF2-40B4-BE49-F238E27FC236}">
                <a16:creationId xmlns:a16="http://schemas.microsoft.com/office/drawing/2014/main" id="{A24923E4-B84F-40F8-B263-7169D32BFAD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5159857-BEC0-4976-A286-1D2108FE7C61}"/>
              </a:ext>
            </a:extLst>
          </p:cNvPr>
          <p:cNvSpPr>
            <a:spLocks noGrp="1"/>
          </p:cNvSpPr>
          <p:nvPr>
            <p:ph type="sldNum" sz="quarter" idx="4"/>
          </p:nvPr>
        </p:nvSpPr>
        <p:spPr/>
        <p:txBody>
          <a:bodyPr/>
          <a:lstStyle/>
          <a:p>
            <a:fld id="{F2CE8A50-B8D0-457B-A77C-B74D45AE23B6}" type="slidenum">
              <a:rPr lang="en-US" smtClean="0"/>
              <a:pPr/>
              <a:t>26</a:t>
            </a:fld>
            <a:endParaRPr lang="en-US" dirty="0"/>
          </a:p>
        </p:txBody>
      </p:sp>
    </p:spTree>
    <p:extLst>
      <p:ext uri="{BB962C8B-B14F-4D97-AF65-F5344CB8AC3E}">
        <p14:creationId xmlns:p14="http://schemas.microsoft.com/office/powerpoint/2010/main" val="58104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D5FA-929E-4C20-BA67-8AE3E12DD0B0}"/>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9E64502B-E05D-43FD-93A8-927D7436AE38}"/>
              </a:ext>
            </a:extLst>
          </p:cNvPr>
          <p:cNvSpPr>
            <a:spLocks noGrp="1"/>
          </p:cNvSpPr>
          <p:nvPr>
            <p:ph idx="1"/>
          </p:nvPr>
        </p:nvSpPr>
        <p:spPr>
          <a:xfrm>
            <a:off x="838200" y="1581785"/>
            <a:ext cx="10515600" cy="4351338"/>
          </a:xfrm>
        </p:spPr>
        <p:txBody>
          <a:bodyPr>
            <a:normAutofit fontScale="92500" lnSpcReduction="10000"/>
          </a:bodyPr>
          <a:lstStyle/>
          <a:p>
            <a:pPr>
              <a:lnSpc>
                <a:spcPct val="150000"/>
              </a:lnSpc>
            </a:pPr>
            <a:r>
              <a:rPr lang="en-US" dirty="0"/>
              <a:t>How do we communicate between different cores, running different OS?</a:t>
            </a:r>
          </a:p>
          <a:p>
            <a:pPr marL="342900" indent="-342900">
              <a:lnSpc>
                <a:spcPct val="150000"/>
              </a:lnSpc>
              <a:buFont typeface="Arial" panose="020B0604020202020204" pitchFamily="34" charset="0"/>
              <a:buChar char="•"/>
            </a:pPr>
            <a:r>
              <a:rPr lang="en-US" dirty="0"/>
              <a:t> OpenAMP</a:t>
            </a:r>
          </a:p>
          <a:p>
            <a:pPr marL="342900" indent="-342900">
              <a:lnSpc>
                <a:spcPct val="150000"/>
              </a:lnSpc>
              <a:buFont typeface="Arial" panose="020B0604020202020204" pitchFamily="34" charset="0"/>
              <a:buChar char="•"/>
            </a:pPr>
            <a:r>
              <a:rPr lang="en-US" dirty="0"/>
              <a:t>OpenAMP provides the framework for different operating systems to communication and manage lifecycles as required</a:t>
            </a:r>
          </a:p>
          <a:p>
            <a:pPr marL="342900" indent="-342900">
              <a:lnSpc>
                <a:spcPct val="150000"/>
              </a:lnSpc>
              <a:buFont typeface="Arial" panose="020B0604020202020204" pitchFamily="34" charset="0"/>
              <a:buChar char="•"/>
            </a:pPr>
            <a:r>
              <a:rPr lang="en-US" dirty="0"/>
              <a:t>When OpenAMP is used within a programmable SoC a typical deployment would be a Linux operating system managing the lifecycle and establishing the communication channels with other cores running different operating systems for example bare-metal or FreeRTOS</a:t>
            </a:r>
            <a:endParaRPr lang="en-GB" dirty="0"/>
          </a:p>
        </p:txBody>
      </p:sp>
      <p:sp>
        <p:nvSpPr>
          <p:cNvPr id="4" name="Footer Placeholder 3">
            <a:extLst>
              <a:ext uri="{FF2B5EF4-FFF2-40B4-BE49-F238E27FC236}">
                <a16:creationId xmlns:a16="http://schemas.microsoft.com/office/drawing/2014/main" id="{C1D4E5DC-A818-481B-9D8E-0568DC35A7E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08B1CB5-956B-4A0F-9BED-57EB0C766B3E}"/>
              </a:ext>
            </a:extLst>
          </p:cNvPr>
          <p:cNvSpPr>
            <a:spLocks noGrp="1"/>
          </p:cNvSpPr>
          <p:nvPr>
            <p:ph type="sldNum" sz="quarter" idx="4"/>
          </p:nvPr>
        </p:nvSpPr>
        <p:spPr/>
        <p:txBody>
          <a:bodyPr/>
          <a:lstStyle/>
          <a:p>
            <a:fld id="{F2CE8A50-B8D0-457B-A77C-B74D45AE23B6}" type="slidenum">
              <a:rPr lang="en-US" smtClean="0"/>
              <a:pPr/>
              <a:t>27</a:t>
            </a:fld>
            <a:endParaRPr lang="en-US" dirty="0"/>
          </a:p>
        </p:txBody>
      </p:sp>
    </p:spTree>
    <p:extLst>
      <p:ext uri="{BB962C8B-B14F-4D97-AF65-F5344CB8AC3E}">
        <p14:creationId xmlns:p14="http://schemas.microsoft.com/office/powerpoint/2010/main" val="411280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04E1-728A-4085-AA42-F1E0E24ED2E4}"/>
              </a:ext>
            </a:extLst>
          </p:cNvPr>
          <p:cNvSpPr>
            <a:spLocks noGrp="1"/>
          </p:cNvSpPr>
          <p:nvPr>
            <p:ph type="title"/>
          </p:nvPr>
        </p:nvSpPr>
        <p:spPr/>
        <p:txBody>
          <a:bodyPr/>
          <a:lstStyle/>
          <a:p>
            <a:r>
              <a:rPr lang="en-US" dirty="0"/>
              <a:t>OpenAMP Overview</a:t>
            </a:r>
            <a:endParaRPr lang="en-GB" dirty="0"/>
          </a:p>
        </p:txBody>
      </p:sp>
      <p:sp>
        <p:nvSpPr>
          <p:cNvPr id="3" name="Content Placeholder 2">
            <a:extLst>
              <a:ext uri="{FF2B5EF4-FFF2-40B4-BE49-F238E27FC236}">
                <a16:creationId xmlns:a16="http://schemas.microsoft.com/office/drawing/2014/main" id="{B1FC5E4F-DD88-49FC-B90B-5FA09E2499D9}"/>
              </a:ext>
            </a:extLst>
          </p:cNvPr>
          <p:cNvSpPr>
            <a:spLocks noGrp="1"/>
          </p:cNvSpPr>
          <p:nvPr>
            <p:ph idx="1"/>
          </p:nvPr>
        </p:nvSpPr>
        <p:spPr>
          <a:xfrm>
            <a:off x="838200" y="1825625"/>
            <a:ext cx="4909457" cy="4351338"/>
          </a:xfrm>
        </p:spPr>
        <p:txBody>
          <a:bodyPr>
            <a:normAutofit fontScale="55000" lnSpcReduction="20000"/>
          </a:bodyPr>
          <a:lstStyle/>
          <a:p>
            <a:pPr>
              <a:lnSpc>
                <a:spcPct val="170000"/>
              </a:lnSpc>
            </a:pPr>
            <a:r>
              <a:rPr lang="en-US" dirty="0"/>
              <a:t>Key elements of the OpenAMP framework which enable this are</a:t>
            </a:r>
          </a:p>
          <a:p>
            <a:pPr marL="342900" indent="-342900">
              <a:lnSpc>
                <a:spcPct val="170000"/>
              </a:lnSpc>
              <a:buFont typeface="Arial" panose="020B0604020202020204" pitchFamily="34" charset="0"/>
              <a:buChar char="•"/>
            </a:pPr>
            <a:r>
              <a:rPr lang="en-US" dirty="0" err="1"/>
              <a:t>VirtIO</a:t>
            </a:r>
            <a:r>
              <a:rPr lang="en-US" dirty="0"/>
              <a:t> – Virtualization, which allows communication with the network and device drivers</a:t>
            </a:r>
          </a:p>
          <a:p>
            <a:pPr marL="342900" indent="-342900">
              <a:lnSpc>
                <a:spcPct val="170000"/>
              </a:lnSpc>
              <a:buFont typeface="Arial" panose="020B0604020202020204" pitchFamily="34" charset="0"/>
              <a:buChar char="•"/>
            </a:pPr>
            <a:r>
              <a:rPr lang="en-US" dirty="0" err="1"/>
              <a:t>RemoteProc</a:t>
            </a:r>
            <a:r>
              <a:rPr lang="en-US" dirty="0"/>
              <a:t> – This is the API that controls the remote processor. It starts and stops the execution, allocates resources, and creates the </a:t>
            </a:r>
            <a:r>
              <a:rPr lang="en-US" dirty="0" err="1"/>
              <a:t>virtIO</a:t>
            </a:r>
            <a:r>
              <a:rPr lang="en-US" dirty="0"/>
              <a:t> devices. This API performs what is often termed the Life Cycle Management (LCM) of the remote processor</a:t>
            </a:r>
          </a:p>
          <a:p>
            <a:pPr marL="342900" indent="-342900">
              <a:lnSpc>
                <a:spcPct val="170000"/>
              </a:lnSpc>
              <a:buFont typeface="Arial" panose="020B0604020202020204" pitchFamily="34" charset="0"/>
              <a:buChar char="•"/>
            </a:pPr>
            <a:r>
              <a:rPr lang="en-US" dirty="0" err="1"/>
              <a:t>RPMesg</a:t>
            </a:r>
            <a:r>
              <a:rPr lang="en-US" dirty="0"/>
              <a:t> – The API that allows inter-process communication between the master and remote processor</a:t>
            </a:r>
          </a:p>
          <a:p>
            <a:pPr>
              <a:lnSpc>
                <a:spcPct val="170000"/>
              </a:lnSpc>
            </a:pPr>
            <a:endParaRPr lang="en-GB" dirty="0"/>
          </a:p>
        </p:txBody>
      </p:sp>
      <p:sp>
        <p:nvSpPr>
          <p:cNvPr id="4" name="Footer Placeholder 3">
            <a:extLst>
              <a:ext uri="{FF2B5EF4-FFF2-40B4-BE49-F238E27FC236}">
                <a16:creationId xmlns:a16="http://schemas.microsoft.com/office/drawing/2014/main" id="{F70B6A53-19F7-4FCE-B54F-1DBFBD35FB2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F60346B-7133-47C9-8E1C-4545D81D6BA3}"/>
              </a:ext>
            </a:extLst>
          </p:cNvPr>
          <p:cNvSpPr>
            <a:spLocks noGrp="1"/>
          </p:cNvSpPr>
          <p:nvPr>
            <p:ph type="sldNum" sz="quarter" idx="4"/>
          </p:nvPr>
        </p:nvSpPr>
        <p:spPr/>
        <p:txBody>
          <a:bodyPr/>
          <a:lstStyle/>
          <a:p>
            <a:fld id="{F2CE8A50-B8D0-457B-A77C-B74D45AE23B6}" type="slidenum">
              <a:rPr lang="en-US" smtClean="0"/>
              <a:pPr/>
              <a:t>28</a:t>
            </a:fld>
            <a:endParaRPr lang="en-US" dirty="0"/>
          </a:p>
        </p:txBody>
      </p:sp>
      <p:pic>
        <p:nvPicPr>
          <p:cNvPr id="6" name="Picture 5">
            <a:extLst>
              <a:ext uri="{FF2B5EF4-FFF2-40B4-BE49-F238E27FC236}">
                <a16:creationId xmlns:a16="http://schemas.microsoft.com/office/drawing/2014/main" id="{CDF2EA2A-F34A-4DFF-9CA3-FECDE26E62DD}"/>
              </a:ext>
            </a:extLst>
          </p:cNvPr>
          <p:cNvPicPr/>
          <p:nvPr/>
        </p:nvPicPr>
        <p:blipFill>
          <a:blip r:embed="rId2"/>
          <a:stretch>
            <a:fillRect/>
          </a:stretch>
        </p:blipFill>
        <p:spPr>
          <a:xfrm>
            <a:off x="5991497" y="1825625"/>
            <a:ext cx="5731510" cy="3389630"/>
          </a:xfrm>
          <a:prstGeom prst="rect">
            <a:avLst/>
          </a:prstGeom>
        </p:spPr>
      </p:pic>
    </p:spTree>
    <p:extLst>
      <p:ext uri="{BB962C8B-B14F-4D97-AF65-F5344CB8AC3E}">
        <p14:creationId xmlns:p14="http://schemas.microsoft.com/office/powerpoint/2010/main" val="214129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7AA0-BCEA-4C73-A5E1-0F9AB8110DA3}"/>
              </a:ext>
            </a:extLst>
          </p:cNvPr>
          <p:cNvSpPr>
            <a:spLocks noGrp="1"/>
          </p:cNvSpPr>
          <p:nvPr>
            <p:ph type="title"/>
          </p:nvPr>
        </p:nvSpPr>
        <p:spPr/>
        <p:txBody>
          <a:bodyPr/>
          <a:lstStyle/>
          <a:p>
            <a:r>
              <a:rPr lang="en-US" dirty="0"/>
              <a:t>Is OpenAMP always suitable ?</a:t>
            </a:r>
            <a:endParaRPr lang="en-GB" dirty="0"/>
          </a:p>
        </p:txBody>
      </p:sp>
      <p:sp>
        <p:nvSpPr>
          <p:cNvPr id="3" name="Content Placeholder 2">
            <a:extLst>
              <a:ext uri="{FF2B5EF4-FFF2-40B4-BE49-F238E27FC236}">
                <a16:creationId xmlns:a16="http://schemas.microsoft.com/office/drawing/2014/main" id="{4BF40894-A6D0-40E5-A1E0-4DD0A6A4A333}"/>
              </a:ext>
            </a:extLst>
          </p:cNvPr>
          <p:cNvSpPr>
            <a:spLocks noGrp="1"/>
          </p:cNvSpPr>
          <p:nvPr>
            <p:ph idx="1"/>
          </p:nvPr>
        </p:nvSpPr>
        <p:spPr/>
        <p:txBody>
          <a:bodyPr/>
          <a:lstStyle/>
          <a:p>
            <a:r>
              <a:rPr lang="en-US" dirty="0"/>
              <a:t>If we use an OpenAMP approach on a programmable SoC each operating system has potential access to the entire system resources and memory. </a:t>
            </a:r>
          </a:p>
          <a:p>
            <a:endParaRPr lang="en-US" dirty="0"/>
          </a:p>
          <a:p>
            <a:r>
              <a:rPr lang="en-US" dirty="0"/>
              <a:t>For some applications which are safety or security critical this is may not be acceptable, as such we need a different approach.</a:t>
            </a:r>
          </a:p>
          <a:p>
            <a:endParaRPr lang="en-US" dirty="0"/>
          </a:p>
          <a:p>
            <a:r>
              <a:rPr lang="en-US" dirty="0"/>
              <a:t>In this instance a hypervisor is often used. </a:t>
            </a:r>
            <a:endParaRPr lang="en-GB" dirty="0"/>
          </a:p>
          <a:p>
            <a:endParaRPr lang="en-GB" dirty="0"/>
          </a:p>
        </p:txBody>
      </p:sp>
      <p:sp>
        <p:nvSpPr>
          <p:cNvPr id="4" name="Footer Placeholder 3">
            <a:extLst>
              <a:ext uri="{FF2B5EF4-FFF2-40B4-BE49-F238E27FC236}">
                <a16:creationId xmlns:a16="http://schemas.microsoft.com/office/drawing/2014/main" id="{272490B8-3F59-45B0-B498-95FA005041B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151CB83-3FA8-42E7-BFB0-032591C63190}"/>
              </a:ext>
            </a:extLst>
          </p:cNvPr>
          <p:cNvSpPr>
            <a:spLocks noGrp="1"/>
          </p:cNvSpPr>
          <p:nvPr>
            <p:ph type="sldNum" sz="quarter" idx="4"/>
          </p:nvPr>
        </p:nvSpPr>
        <p:spPr/>
        <p:txBody>
          <a:bodyPr/>
          <a:lstStyle/>
          <a:p>
            <a:fld id="{F2CE8A50-B8D0-457B-A77C-B74D45AE23B6}" type="slidenum">
              <a:rPr lang="en-US" smtClean="0"/>
              <a:pPr/>
              <a:t>29</a:t>
            </a:fld>
            <a:endParaRPr lang="en-US" dirty="0"/>
          </a:p>
        </p:txBody>
      </p:sp>
    </p:spTree>
    <p:extLst>
      <p:ext uri="{BB962C8B-B14F-4D97-AF65-F5344CB8AC3E}">
        <p14:creationId xmlns:p14="http://schemas.microsoft.com/office/powerpoint/2010/main" val="330210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7BF4-EF5C-4780-B596-52B0081D6EFB}"/>
              </a:ext>
            </a:extLst>
          </p:cNvPr>
          <p:cNvSpPr>
            <a:spLocks noGrp="1"/>
          </p:cNvSpPr>
          <p:nvPr>
            <p:ph type="title"/>
          </p:nvPr>
        </p:nvSpPr>
        <p:spPr>
          <a:xfrm>
            <a:off x="735835" y="51770"/>
            <a:ext cx="10515600" cy="1325563"/>
          </a:xfrm>
        </p:spPr>
        <p:txBody>
          <a:bodyPr/>
          <a:lstStyle/>
          <a:p>
            <a:r>
              <a:rPr lang="en-US" dirty="0"/>
              <a:t>Processing in FPGA is not new </a:t>
            </a:r>
            <a:endParaRPr lang="en-GB" dirty="0"/>
          </a:p>
        </p:txBody>
      </p:sp>
      <p:sp>
        <p:nvSpPr>
          <p:cNvPr id="4" name="Footer Placeholder 3">
            <a:extLst>
              <a:ext uri="{FF2B5EF4-FFF2-40B4-BE49-F238E27FC236}">
                <a16:creationId xmlns:a16="http://schemas.microsoft.com/office/drawing/2014/main" id="{BFAD68F4-F9A4-438E-87D3-05C83D72330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24EDF36D-521F-4B64-ABB2-A674A349D607}"/>
              </a:ext>
            </a:extLst>
          </p:cNvPr>
          <p:cNvSpPr>
            <a:spLocks noGrp="1"/>
          </p:cNvSpPr>
          <p:nvPr>
            <p:ph type="sldNum" sz="quarter" idx="4"/>
          </p:nvPr>
        </p:nvSpPr>
        <p:spPr/>
        <p:txBody>
          <a:bodyPr/>
          <a:lstStyle/>
          <a:p>
            <a:fld id="{F2CE8A50-B8D0-457B-A77C-B74D45AE23B6}" type="slidenum">
              <a:rPr lang="en-US" smtClean="0"/>
              <a:pPr/>
              <a:t>3</a:t>
            </a:fld>
            <a:endParaRPr lang="en-US" dirty="0"/>
          </a:p>
        </p:txBody>
      </p:sp>
      <p:cxnSp>
        <p:nvCxnSpPr>
          <p:cNvPr id="7" name="Straight Arrow Connector 6">
            <a:extLst>
              <a:ext uri="{FF2B5EF4-FFF2-40B4-BE49-F238E27FC236}">
                <a16:creationId xmlns:a16="http://schemas.microsoft.com/office/drawing/2014/main" id="{28D4F2D3-0A0D-47FD-B344-C413562E005F}"/>
              </a:ext>
            </a:extLst>
          </p:cNvPr>
          <p:cNvCxnSpPr/>
          <p:nvPr/>
        </p:nvCxnSpPr>
        <p:spPr>
          <a:xfrm flipV="1">
            <a:off x="885662" y="1521825"/>
            <a:ext cx="0" cy="4419598"/>
          </a:xfrm>
          <a:prstGeom prst="straightConnector1">
            <a:avLst/>
          </a:prstGeom>
          <a:ln>
            <a:gradFill>
              <a:gsLst>
                <a:gs pos="0">
                  <a:schemeClr val="bg1"/>
                </a:gs>
                <a:gs pos="73750">
                  <a:srgbClr val="575757"/>
                </a:gs>
                <a:gs pos="50000">
                  <a:schemeClr val="bg1">
                    <a:lumMod val="65000"/>
                  </a:schemeClr>
                </a:gs>
                <a:gs pos="100000">
                  <a:schemeClr val="tx1"/>
                </a:gs>
              </a:gsLst>
              <a:lin ang="5400000" scaled="0"/>
            </a:gradFill>
            <a:headEnd type="none" w="lg" len="med"/>
            <a:tailEnd type="triangle" w="lg" len="lg"/>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731C669B-471C-481F-859E-3291AD476BE3}"/>
              </a:ext>
            </a:extLst>
          </p:cNvPr>
          <p:cNvCxnSpPr/>
          <p:nvPr/>
        </p:nvCxnSpPr>
        <p:spPr>
          <a:xfrm rot="275325" flipV="1">
            <a:off x="1076565" y="1657445"/>
            <a:ext cx="9445752" cy="3778301"/>
          </a:xfrm>
          <a:prstGeom prst="straightConnector1">
            <a:avLst/>
          </a:prstGeom>
          <a:ln>
            <a:solidFill>
              <a:srgbClr val="008000"/>
            </a:solidFill>
            <a:headEnd type="none" w="lg"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DFA337BE-3628-4334-A262-7BB7E2D29314}"/>
              </a:ext>
            </a:extLst>
          </p:cNvPr>
          <p:cNvCxnSpPr/>
          <p:nvPr/>
        </p:nvCxnSpPr>
        <p:spPr>
          <a:xfrm>
            <a:off x="885662" y="5941423"/>
            <a:ext cx="9841992" cy="0"/>
          </a:xfrm>
          <a:prstGeom prst="line">
            <a:avLst/>
          </a:prstGeom>
          <a:ln>
            <a:solidFill>
              <a:schemeClr val="tx1"/>
            </a:solidFill>
            <a:headEnd type="none" w="lg" len="med"/>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A95FC59D-C918-4CDE-AFB9-F26E8A41E673}"/>
              </a:ext>
            </a:extLst>
          </p:cNvPr>
          <p:cNvCxnSpPr/>
          <p:nvPr/>
        </p:nvCxnSpPr>
        <p:spPr>
          <a:xfrm>
            <a:off x="11904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150D19D-E876-49A7-89AF-44AFDF9834D1}"/>
              </a:ext>
            </a:extLst>
          </p:cNvPr>
          <p:cNvCxnSpPr/>
          <p:nvPr/>
        </p:nvCxnSpPr>
        <p:spPr>
          <a:xfrm>
            <a:off x="32478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E72A8F4-BF70-4E51-904C-C1E7EBE714D0}"/>
              </a:ext>
            </a:extLst>
          </p:cNvPr>
          <p:cNvSpPr txBox="1"/>
          <p:nvPr/>
        </p:nvSpPr>
        <p:spPr>
          <a:xfrm>
            <a:off x="733262" y="6093824"/>
            <a:ext cx="10239538" cy="369332"/>
          </a:xfrm>
          <a:prstGeom prst="rect">
            <a:avLst/>
          </a:prstGeom>
          <a:noFill/>
        </p:spPr>
        <p:txBody>
          <a:bodyPr wrap="square" rtlCol="0">
            <a:spAutoFit/>
          </a:bodyPr>
          <a:lstStyle/>
          <a:p>
            <a:r>
              <a:rPr lang="en-US" b="1" dirty="0"/>
              <a:t> 2001         2003        2005                       2007                    2012                       2015              2018</a:t>
            </a:r>
          </a:p>
        </p:txBody>
      </p:sp>
      <p:sp>
        <p:nvSpPr>
          <p:cNvPr id="13" name="Oval 12">
            <a:extLst>
              <a:ext uri="{FF2B5EF4-FFF2-40B4-BE49-F238E27FC236}">
                <a16:creationId xmlns:a16="http://schemas.microsoft.com/office/drawing/2014/main" id="{EB70E311-649A-47DA-8CCC-9A5C43BFD2B2}"/>
              </a:ext>
            </a:extLst>
          </p:cNvPr>
          <p:cNvSpPr/>
          <p:nvPr/>
        </p:nvSpPr>
        <p:spPr>
          <a:xfrm>
            <a:off x="1190462" y="4859444"/>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0D6D57D-D217-482D-BFD9-B3470001E136}"/>
              </a:ext>
            </a:extLst>
          </p:cNvPr>
          <p:cNvSpPr txBox="1"/>
          <p:nvPr/>
        </p:nvSpPr>
        <p:spPr>
          <a:xfrm>
            <a:off x="1165722" y="5057266"/>
            <a:ext cx="914400" cy="338554"/>
          </a:xfrm>
          <a:prstGeom prst="rect">
            <a:avLst/>
          </a:prstGeom>
          <a:noFill/>
        </p:spPr>
        <p:txBody>
          <a:bodyPr wrap="square" rtlCol="0">
            <a:spAutoFit/>
          </a:bodyPr>
          <a:lstStyle/>
          <a:p>
            <a:r>
              <a:rPr lang="en-US" sz="1600" b="1" dirty="0">
                <a:latin typeface="Arial Narrow" pitchFamily="34" charset="0"/>
              </a:rPr>
              <a:t>130nm</a:t>
            </a:r>
          </a:p>
        </p:txBody>
      </p:sp>
      <p:sp>
        <p:nvSpPr>
          <p:cNvPr id="15" name="Oval 14">
            <a:extLst>
              <a:ext uri="{FF2B5EF4-FFF2-40B4-BE49-F238E27FC236}">
                <a16:creationId xmlns:a16="http://schemas.microsoft.com/office/drawing/2014/main" id="{F03AB67A-25FC-4836-8941-948550E2E868}"/>
              </a:ext>
            </a:extLst>
          </p:cNvPr>
          <p:cNvSpPr/>
          <p:nvPr/>
        </p:nvSpPr>
        <p:spPr>
          <a:xfrm>
            <a:off x="3171662" y="4251152"/>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7FF85E-8F52-4967-ABD1-69AAB627BD52}"/>
              </a:ext>
            </a:extLst>
          </p:cNvPr>
          <p:cNvGrpSpPr/>
          <p:nvPr/>
        </p:nvGrpSpPr>
        <p:grpSpPr>
          <a:xfrm>
            <a:off x="2079932" y="2597863"/>
            <a:ext cx="2164774" cy="1922323"/>
            <a:chOff x="2093976" y="2687998"/>
            <a:chExt cx="2164774" cy="1922323"/>
          </a:xfrm>
        </p:grpSpPr>
        <p:pic>
          <p:nvPicPr>
            <p:cNvPr id="17" name="Picture 7" descr="C:\Users\028700\AppData\Local\Temp\SNAGHTMLbfa3773.PNG">
              <a:extLst>
                <a:ext uri="{FF2B5EF4-FFF2-40B4-BE49-F238E27FC236}">
                  <a16:creationId xmlns:a16="http://schemas.microsoft.com/office/drawing/2014/main" id="{00196760-69BE-46C5-9120-AE3E433F5E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1177" y="2687998"/>
              <a:ext cx="1069975" cy="550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DCA3ED-CA25-4034-9AE3-9E56F718A31C}"/>
                </a:ext>
              </a:extLst>
            </p:cNvPr>
            <p:cNvSpPr txBox="1"/>
            <p:nvPr/>
          </p:nvSpPr>
          <p:spPr>
            <a:xfrm>
              <a:off x="2093976" y="3237638"/>
              <a:ext cx="2164774" cy="1372683"/>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t>
              </a:r>
              <a:r>
                <a:rPr lang="en-US" sz="1600" b="1" dirty="0"/>
                <a:t>405 Cores</a:t>
              </a:r>
              <a:br>
                <a:rPr lang="en-US" sz="1600" b="1" dirty="0"/>
              </a:br>
              <a:r>
                <a:rPr lang="en-US" sz="1600" b="1" dirty="0"/>
                <a:t>450+ MHz </a:t>
              </a:r>
              <a:br>
                <a:rPr lang="en-US" sz="1600" b="1" dirty="0"/>
              </a:br>
              <a:r>
                <a:rPr lang="en-US" sz="1600" b="1" dirty="0"/>
                <a:t>700+ DMIPS</a:t>
              </a:r>
            </a:p>
            <a:p>
              <a:endParaRPr lang="en-US" sz="1600" b="1" dirty="0"/>
            </a:p>
          </p:txBody>
        </p:sp>
        <p:graphicFrame>
          <p:nvGraphicFramePr>
            <p:cNvPr id="19" name="Object 633">
              <a:extLst>
                <a:ext uri="{FF2B5EF4-FFF2-40B4-BE49-F238E27FC236}">
                  <a16:creationId xmlns:a16="http://schemas.microsoft.com/office/drawing/2014/main" id="{3F06281B-D01D-4CDA-AB35-932595702058}"/>
                </a:ext>
              </a:extLst>
            </p:cNvPr>
            <p:cNvGraphicFramePr>
              <a:graphicFrameLocks noChangeAspect="1"/>
            </p:cNvGraphicFramePr>
            <p:nvPr>
              <p:extLst>
                <p:ext uri="{D42A27DB-BD31-4B8C-83A1-F6EECF244321}">
                  <p14:modId xmlns:p14="http://schemas.microsoft.com/office/powerpoint/2010/main" val="2369396906"/>
                </p:ext>
              </p:extLst>
            </p:nvPr>
          </p:nvGraphicFramePr>
          <p:xfrm>
            <a:off x="2782952" y="3247622"/>
            <a:ext cx="911225" cy="227806"/>
          </p:xfrm>
          <a:graphic>
            <a:graphicData uri="http://schemas.openxmlformats.org/presentationml/2006/ole">
              <mc:AlternateContent xmlns:mc="http://schemas.openxmlformats.org/markup-compatibility/2006">
                <mc:Choice xmlns:v="urn:schemas-microsoft-com:vml" Requires="v">
                  <p:oleObj spid="_x0000_s1044" name="Photo Editor Photo" r:id="rId4" imgW="1000000" imgH="181096" progId="">
                    <p:embed/>
                  </p:oleObj>
                </mc:Choice>
                <mc:Fallback>
                  <p:oleObj name="Photo Editor Photo" r:id="rId4" imgW="1000000" imgH="181096" progId="">
                    <p:embed/>
                    <p:pic>
                      <p:nvPicPr>
                        <p:cNvPr id="25"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952" y="3247622"/>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TextBox 19">
            <a:extLst>
              <a:ext uri="{FF2B5EF4-FFF2-40B4-BE49-F238E27FC236}">
                <a16:creationId xmlns:a16="http://schemas.microsoft.com/office/drawing/2014/main" id="{038D9F47-4876-4AE8-967E-7F5082A3191D}"/>
              </a:ext>
            </a:extLst>
          </p:cNvPr>
          <p:cNvSpPr txBox="1"/>
          <p:nvPr/>
        </p:nvSpPr>
        <p:spPr>
          <a:xfrm>
            <a:off x="2958649" y="4452469"/>
            <a:ext cx="914400" cy="338554"/>
          </a:xfrm>
          <a:prstGeom prst="rect">
            <a:avLst/>
          </a:prstGeom>
          <a:noFill/>
        </p:spPr>
        <p:txBody>
          <a:bodyPr wrap="square" rtlCol="0">
            <a:spAutoFit/>
          </a:bodyPr>
          <a:lstStyle/>
          <a:p>
            <a:r>
              <a:rPr lang="en-US" sz="1600" b="1" dirty="0">
                <a:latin typeface="Arial Narrow" pitchFamily="34" charset="0"/>
              </a:rPr>
              <a:t>90nm</a:t>
            </a:r>
          </a:p>
        </p:txBody>
      </p:sp>
      <p:sp>
        <p:nvSpPr>
          <p:cNvPr id="21" name="Oval 20">
            <a:extLst>
              <a:ext uri="{FF2B5EF4-FFF2-40B4-BE49-F238E27FC236}">
                <a16:creationId xmlns:a16="http://schemas.microsoft.com/office/drawing/2014/main" id="{8178F465-0F9D-41CA-BA8E-5808F60D7B53}"/>
              </a:ext>
            </a:extLst>
          </p:cNvPr>
          <p:cNvSpPr/>
          <p:nvPr/>
        </p:nvSpPr>
        <p:spPr>
          <a:xfrm>
            <a:off x="5025201" y="3660987"/>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9157ACBB-EF35-44EA-B1ED-D7A13BD7158F}"/>
              </a:ext>
            </a:extLst>
          </p:cNvPr>
          <p:cNvSpPr txBox="1"/>
          <p:nvPr/>
        </p:nvSpPr>
        <p:spPr>
          <a:xfrm>
            <a:off x="4789675" y="3928704"/>
            <a:ext cx="914400" cy="338554"/>
          </a:xfrm>
          <a:prstGeom prst="rect">
            <a:avLst/>
          </a:prstGeom>
          <a:noFill/>
        </p:spPr>
        <p:txBody>
          <a:bodyPr wrap="square" rtlCol="0">
            <a:spAutoFit/>
          </a:bodyPr>
          <a:lstStyle/>
          <a:p>
            <a:r>
              <a:rPr lang="en-US" sz="1600" b="1" dirty="0">
                <a:latin typeface="Arial Narrow" pitchFamily="34" charset="0"/>
              </a:rPr>
              <a:t>65nm</a:t>
            </a:r>
          </a:p>
        </p:txBody>
      </p:sp>
      <p:cxnSp>
        <p:nvCxnSpPr>
          <p:cNvPr id="23" name="Straight Connector 22">
            <a:extLst>
              <a:ext uri="{FF2B5EF4-FFF2-40B4-BE49-F238E27FC236}">
                <a16:creationId xmlns:a16="http://schemas.microsoft.com/office/drawing/2014/main" id="{800587E9-9B8A-4EEE-8971-3FE47F921F03}"/>
              </a:ext>
            </a:extLst>
          </p:cNvPr>
          <p:cNvCxnSpPr/>
          <p:nvPr/>
        </p:nvCxnSpPr>
        <p:spPr>
          <a:xfrm>
            <a:off x="5153356"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B86E740-FF46-4A8F-AC0A-B76F6A76F8FE}"/>
              </a:ext>
            </a:extLst>
          </p:cNvPr>
          <p:cNvCxnSpPr/>
          <p:nvPr/>
        </p:nvCxnSpPr>
        <p:spPr>
          <a:xfrm>
            <a:off x="21810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424228AB-C176-4606-8401-443DBF0EF42D}"/>
              </a:ext>
            </a:extLst>
          </p:cNvPr>
          <p:cNvCxnSpPr/>
          <p:nvPr/>
        </p:nvCxnSpPr>
        <p:spPr>
          <a:xfrm>
            <a:off x="69816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8562D288-6DA5-4A04-B0E2-192FAD3BBCCA}"/>
              </a:ext>
            </a:extLst>
          </p:cNvPr>
          <p:cNvGrpSpPr/>
          <p:nvPr/>
        </p:nvGrpSpPr>
        <p:grpSpPr>
          <a:xfrm>
            <a:off x="3963639" y="1868952"/>
            <a:ext cx="2164774" cy="1755618"/>
            <a:chOff x="3998976" y="1798320"/>
            <a:chExt cx="2164774" cy="1755618"/>
          </a:xfrm>
        </p:grpSpPr>
        <p:pic>
          <p:nvPicPr>
            <p:cNvPr id="27" name="Picture 9" descr="C:\Users\028700\AppData\Local\Temp\SNAGHTMLc0139e3.PNG">
              <a:extLst>
                <a:ext uri="{FF2B5EF4-FFF2-40B4-BE49-F238E27FC236}">
                  <a16:creationId xmlns:a16="http://schemas.microsoft.com/office/drawing/2014/main" id="{B8D4BFD0-B6FC-4CBE-8F8E-92873C7D4A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6176" y="1798320"/>
              <a:ext cx="1143000" cy="67437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9DED39-9BC5-4610-8156-86C502F1FD44}"/>
                </a:ext>
              </a:extLst>
            </p:cNvPr>
            <p:cNvSpPr txBox="1"/>
            <p:nvPr/>
          </p:nvSpPr>
          <p:spPr>
            <a:xfrm>
              <a:off x="3998976" y="2476720"/>
              <a:ext cx="2164774" cy="1077218"/>
            </a:xfrm>
            <a:prstGeom prst="rect">
              <a:avLst/>
            </a:prstGeom>
            <a:noFill/>
          </p:spPr>
          <p:txBody>
            <a:bodyPr wrap="square" rtlCol="0">
              <a:spAutoFit/>
            </a:bodyPr>
            <a:lstStyle/>
            <a:p>
              <a:pPr algn="ctr"/>
              <a:r>
                <a:rPr lang="en-US" sz="1600" b="1" dirty="0"/>
                <a:t>        </a:t>
              </a:r>
              <a:br>
                <a:rPr lang="en-US" sz="1600" b="1" dirty="0"/>
              </a:br>
              <a:r>
                <a:rPr lang="en-US" sz="1600" b="1" dirty="0"/>
                <a:t>Dual</a:t>
              </a:r>
              <a:r>
                <a:rPr lang="en-US" sz="1600" b="1" dirty="0">
                  <a:solidFill>
                    <a:srgbClr val="0000FF"/>
                  </a:solidFill>
                </a:rPr>
                <a:t> 440</a:t>
              </a:r>
              <a:r>
                <a:rPr lang="en-US" sz="1600" b="1" dirty="0"/>
                <a:t> Cores</a:t>
              </a:r>
              <a:br>
                <a:rPr lang="en-US" sz="1600" b="1" dirty="0"/>
              </a:br>
              <a:r>
                <a:rPr lang="en-US" sz="1600" b="1" dirty="0"/>
                <a:t>550+ MHz </a:t>
              </a:r>
              <a:br>
                <a:rPr lang="en-US" sz="1600" b="1" dirty="0"/>
              </a:br>
              <a:r>
                <a:rPr lang="en-US" sz="1600" b="1" dirty="0"/>
                <a:t>1100+ DMIPS</a:t>
              </a:r>
            </a:p>
          </p:txBody>
        </p:sp>
        <p:graphicFrame>
          <p:nvGraphicFramePr>
            <p:cNvPr id="29" name="Object 633">
              <a:extLst>
                <a:ext uri="{FF2B5EF4-FFF2-40B4-BE49-F238E27FC236}">
                  <a16:creationId xmlns:a16="http://schemas.microsoft.com/office/drawing/2014/main" id="{6F20CE0C-5199-451C-B996-F73E4086B696}"/>
                </a:ext>
              </a:extLst>
            </p:cNvPr>
            <p:cNvGraphicFramePr>
              <a:graphicFrameLocks noChangeAspect="1"/>
            </p:cNvGraphicFramePr>
            <p:nvPr>
              <p:extLst>
                <p:ext uri="{D42A27DB-BD31-4B8C-83A1-F6EECF244321}">
                  <p14:modId xmlns:p14="http://schemas.microsoft.com/office/powerpoint/2010/main" val="2697922427"/>
                </p:ext>
              </p:extLst>
            </p:nvPr>
          </p:nvGraphicFramePr>
          <p:xfrm>
            <a:off x="4611752" y="2543416"/>
            <a:ext cx="911225" cy="227806"/>
          </p:xfrm>
          <a:graphic>
            <a:graphicData uri="http://schemas.openxmlformats.org/presentationml/2006/ole">
              <mc:AlternateContent xmlns:mc="http://schemas.openxmlformats.org/markup-compatibility/2006">
                <mc:Choice xmlns:v="urn:schemas-microsoft-com:vml" Requires="v">
                  <p:oleObj spid="_x0000_s1045" name="Photo Editor Photo" r:id="rId7" imgW="1000000" imgH="181096" progId="">
                    <p:embed/>
                  </p:oleObj>
                </mc:Choice>
                <mc:Fallback>
                  <p:oleObj name="Photo Editor Photo" r:id="rId7" imgW="1000000" imgH="181096" progId="">
                    <p:embed/>
                    <p:pic>
                      <p:nvPicPr>
                        <p:cNvPr id="39"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752" y="2543416"/>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0" name="Oval 29">
            <a:extLst>
              <a:ext uri="{FF2B5EF4-FFF2-40B4-BE49-F238E27FC236}">
                <a16:creationId xmlns:a16="http://schemas.microsoft.com/office/drawing/2014/main" id="{DA4D4A77-7E29-4374-8732-3B9015C6186F}"/>
              </a:ext>
            </a:extLst>
          </p:cNvPr>
          <p:cNvSpPr/>
          <p:nvPr/>
        </p:nvSpPr>
        <p:spPr>
          <a:xfrm>
            <a:off x="6905462" y="3064024"/>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7A42B22B-78EF-43E7-ACCD-C61110AC1A77}"/>
              </a:ext>
            </a:extLst>
          </p:cNvPr>
          <p:cNvGrpSpPr/>
          <p:nvPr/>
        </p:nvGrpSpPr>
        <p:grpSpPr>
          <a:xfrm>
            <a:off x="5308527" y="1769084"/>
            <a:ext cx="3079174" cy="1327997"/>
            <a:chOff x="5283080" y="1514254"/>
            <a:chExt cx="3079174" cy="1327997"/>
          </a:xfrm>
        </p:grpSpPr>
        <p:pic>
          <p:nvPicPr>
            <p:cNvPr id="32" name="Picture 1">
              <a:extLst>
                <a:ext uri="{FF2B5EF4-FFF2-40B4-BE49-F238E27FC236}">
                  <a16:creationId xmlns:a16="http://schemas.microsoft.com/office/drawing/2014/main" id="{F549D3FD-6372-44E2-A59F-7E9E76DEDADC}"/>
                </a:ext>
              </a:extLst>
            </p:cNvPr>
            <p:cNvPicPr>
              <a:picLocks noChangeAspect="1" noChangeArrowheads="1"/>
            </p:cNvPicPr>
            <p:nvPr/>
          </p:nvPicPr>
          <p:blipFill rotWithShape="1">
            <a:blip r:embed="rId8" cstate="print"/>
            <a:srcRect t="18512"/>
            <a:stretch/>
          </p:blipFill>
          <p:spPr bwMode="auto">
            <a:xfrm>
              <a:off x="6437376" y="1514254"/>
              <a:ext cx="1086925" cy="370520"/>
            </a:xfrm>
            <a:prstGeom prst="rect">
              <a:avLst/>
            </a:prstGeom>
            <a:noFill/>
            <a:ln w="9525">
              <a:noFill/>
              <a:miter lim="800000"/>
              <a:headEnd/>
              <a:tailEnd/>
            </a:ln>
            <a:effectLst/>
          </p:spPr>
        </p:pic>
        <p:sp>
          <p:nvSpPr>
            <p:cNvPr id="33" name="TextBox 32">
              <a:extLst>
                <a:ext uri="{FF2B5EF4-FFF2-40B4-BE49-F238E27FC236}">
                  <a16:creationId xmlns:a16="http://schemas.microsoft.com/office/drawing/2014/main" id="{EAE0A454-6036-46C3-910B-6B2712B8E9F5}"/>
                </a:ext>
              </a:extLst>
            </p:cNvPr>
            <p:cNvSpPr txBox="1"/>
            <p:nvPr/>
          </p:nvSpPr>
          <p:spPr>
            <a:xfrm>
              <a:off x="5283080" y="1765033"/>
              <a:ext cx="3079174" cy="1077218"/>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A9 MPCore</a:t>
              </a:r>
            </a:p>
            <a:p>
              <a:pPr algn="ctr"/>
              <a:r>
                <a:rPr lang="en-US" sz="1600" b="1" dirty="0"/>
                <a:t>1 GHz </a:t>
              </a:r>
              <a:br>
                <a:rPr lang="en-US" sz="1600" b="1" dirty="0"/>
              </a:br>
              <a:r>
                <a:rPr lang="en-US" sz="1600" b="1" dirty="0"/>
                <a:t>5000 DMIPS</a:t>
              </a:r>
            </a:p>
          </p:txBody>
        </p:sp>
        <p:pic>
          <p:nvPicPr>
            <p:cNvPr id="34" name="Picture 5" descr="http://insanetek.com/images/news/arm-logo.jpg">
              <a:extLst>
                <a:ext uri="{FF2B5EF4-FFF2-40B4-BE49-F238E27FC236}">
                  <a16:creationId xmlns:a16="http://schemas.microsoft.com/office/drawing/2014/main" id="{5C13754D-D8BA-4D0D-AE60-DBD83FE85F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6750" y="1848694"/>
              <a:ext cx="726530" cy="24022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49D32DA3-A57E-4DC6-8485-0114FE7BF2BC}"/>
              </a:ext>
            </a:extLst>
          </p:cNvPr>
          <p:cNvSpPr txBox="1"/>
          <p:nvPr/>
        </p:nvSpPr>
        <p:spPr>
          <a:xfrm>
            <a:off x="6695664" y="3341991"/>
            <a:ext cx="914400" cy="338554"/>
          </a:xfrm>
          <a:prstGeom prst="rect">
            <a:avLst/>
          </a:prstGeom>
          <a:noFill/>
        </p:spPr>
        <p:txBody>
          <a:bodyPr wrap="square" rtlCol="0">
            <a:spAutoFit/>
          </a:bodyPr>
          <a:lstStyle/>
          <a:p>
            <a:r>
              <a:rPr lang="en-US" sz="1600" b="1" dirty="0">
                <a:latin typeface="Arial Narrow" pitchFamily="34" charset="0"/>
              </a:rPr>
              <a:t>28nm</a:t>
            </a:r>
          </a:p>
        </p:txBody>
      </p:sp>
      <p:sp>
        <p:nvSpPr>
          <p:cNvPr id="37" name="TextBox 36">
            <a:extLst>
              <a:ext uri="{FF2B5EF4-FFF2-40B4-BE49-F238E27FC236}">
                <a16:creationId xmlns:a16="http://schemas.microsoft.com/office/drawing/2014/main" id="{252802E9-7201-445F-B232-0A7F5212BAA9}"/>
              </a:ext>
            </a:extLst>
          </p:cNvPr>
          <p:cNvSpPr txBox="1"/>
          <p:nvPr/>
        </p:nvSpPr>
        <p:spPr>
          <a:xfrm rot="16200000">
            <a:off x="-328838" y="2355414"/>
            <a:ext cx="1947969" cy="461665"/>
          </a:xfrm>
          <a:prstGeom prst="rect">
            <a:avLst/>
          </a:prstGeom>
          <a:noFill/>
        </p:spPr>
        <p:txBody>
          <a:bodyPr wrap="none" rtlCol="0">
            <a:spAutoFit/>
          </a:bodyPr>
          <a:lstStyle/>
          <a:p>
            <a:r>
              <a:rPr lang="en-US" dirty="0"/>
              <a:t>Performance</a:t>
            </a:r>
          </a:p>
        </p:txBody>
      </p:sp>
      <p:cxnSp>
        <p:nvCxnSpPr>
          <p:cNvPr id="38" name="Straight Arrow Connector 37">
            <a:extLst>
              <a:ext uri="{FF2B5EF4-FFF2-40B4-BE49-F238E27FC236}">
                <a16:creationId xmlns:a16="http://schemas.microsoft.com/office/drawing/2014/main" id="{5E7AAB3A-2612-4C37-AE01-E5A0183C7ED3}"/>
              </a:ext>
            </a:extLst>
          </p:cNvPr>
          <p:cNvCxnSpPr/>
          <p:nvPr/>
        </p:nvCxnSpPr>
        <p:spPr>
          <a:xfrm rot="275325" flipV="1">
            <a:off x="1020363" y="2291927"/>
            <a:ext cx="9355650" cy="3742260"/>
          </a:xfrm>
          <a:prstGeom prst="straightConnector1">
            <a:avLst/>
          </a:prstGeom>
          <a:ln>
            <a:solidFill>
              <a:srgbClr val="0070C0"/>
            </a:solidFill>
            <a:headEnd type="none" w="lg" len="med"/>
            <a:tailEnd type="arrow"/>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358E99A6-F6A2-4E34-A9F9-26A38965C3EE}"/>
              </a:ext>
            </a:extLst>
          </p:cNvPr>
          <p:cNvSpPr txBox="1"/>
          <p:nvPr/>
        </p:nvSpPr>
        <p:spPr>
          <a:xfrm rot="20576698">
            <a:off x="3632478" y="3988947"/>
            <a:ext cx="5246949" cy="461665"/>
          </a:xfrm>
          <a:prstGeom prst="rect">
            <a:avLst/>
          </a:prstGeom>
          <a:noFill/>
        </p:spPr>
        <p:txBody>
          <a:bodyPr wrap="none" rtlCol="0">
            <a:spAutoFit/>
          </a:bodyPr>
          <a:lstStyle/>
          <a:p>
            <a:r>
              <a:rPr lang="en-US" b="1" dirty="0">
                <a:solidFill>
                  <a:srgbClr val="0070C0"/>
                </a:solidFill>
              </a:rPr>
              <a:t>MicroBlaze – 32-bit Soft Processor</a:t>
            </a:r>
          </a:p>
        </p:txBody>
      </p:sp>
      <p:cxnSp>
        <p:nvCxnSpPr>
          <p:cNvPr id="40" name="Straight Connector 39">
            <a:extLst>
              <a:ext uri="{FF2B5EF4-FFF2-40B4-BE49-F238E27FC236}">
                <a16:creationId xmlns:a16="http://schemas.microsoft.com/office/drawing/2014/main" id="{C665D03C-8C59-4DAF-A88B-16DD3E72B237}"/>
              </a:ext>
            </a:extLst>
          </p:cNvPr>
          <p:cNvCxnSpPr/>
          <p:nvPr/>
        </p:nvCxnSpPr>
        <p:spPr>
          <a:xfrm>
            <a:off x="8965910"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
        <p:nvSpPr>
          <p:cNvPr id="41" name="Oval 40">
            <a:extLst>
              <a:ext uri="{FF2B5EF4-FFF2-40B4-BE49-F238E27FC236}">
                <a16:creationId xmlns:a16="http://schemas.microsoft.com/office/drawing/2014/main" id="{1DA27490-BB35-42B1-8620-47C2A26AE232}"/>
              </a:ext>
            </a:extLst>
          </p:cNvPr>
          <p:cNvSpPr/>
          <p:nvPr/>
        </p:nvSpPr>
        <p:spPr>
          <a:xfrm>
            <a:off x="8889710" y="2446205"/>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7B79EF2-9613-4CDF-8AA1-C9D0AA53AC1F}"/>
              </a:ext>
            </a:extLst>
          </p:cNvPr>
          <p:cNvSpPr txBox="1"/>
          <p:nvPr/>
        </p:nvSpPr>
        <p:spPr>
          <a:xfrm>
            <a:off x="8679912" y="2724172"/>
            <a:ext cx="914400" cy="338554"/>
          </a:xfrm>
          <a:prstGeom prst="rect">
            <a:avLst/>
          </a:prstGeom>
          <a:noFill/>
        </p:spPr>
        <p:txBody>
          <a:bodyPr wrap="square" rtlCol="0">
            <a:spAutoFit/>
          </a:bodyPr>
          <a:lstStyle/>
          <a:p>
            <a:r>
              <a:rPr lang="en-US" sz="1600" b="1" dirty="0">
                <a:latin typeface="Arial Narrow" pitchFamily="34" charset="0"/>
              </a:rPr>
              <a:t>16nm</a:t>
            </a:r>
          </a:p>
        </p:txBody>
      </p:sp>
      <p:pic>
        <p:nvPicPr>
          <p:cNvPr id="43" name="Picture 30" descr="Image result for zynq ultrascale+">
            <a:extLst>
              <a:ext uri="{FF2B5EF4-FFF2-40B4-BE49-F238E27FC236}">
                <a16:creationId xmlns:a16="http://schemas.microsoft.com/office/drawing/2014/main" id="{28222C80-C3B5-4450-AB1D-284A2A45A1D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36350" y="896747"/>
            <a:ext cx="1306720" cy="55535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A72AC912-7BB3-4DA3-B8CB-0881F74CF3FC}"/>
              </a:ext>
            </a:extLst>
          </p:cNvPr>
          <p:cNvGrpSpPr/>
          <p:nvPr/>
        </p:nvGrpSpPr>
        <p:grpSpPr>
          <a:xfrm>
            <a:off x="7292170" y="1396357"/>
            <a:ext cx="3079174" cy="1077218"/>
            <a:chOff x="5283080" y="1765033"/>
            <a:chExt cx="3079174" cy="1077218"/>
          </a:xfrm>
        </p:grpSpPr>
        <p:sp>
          <p:nvSpPr>
            <p:cNvPr id="45" name="TextBox 44">
              <a:extLst>
                <a:ext uri="{FF2B5EF4-FFF2-40B4-BE49-F238E27FC236}">
                  <a16:creationId xmlns:a16="http://schemas.microsoft.com/office/drawing/2014/main" id="{00D84CA0-0B02-4D8C-8E15-81B126C0675A}"/>
                </a:ext>
              </a:extLst>
            </p:cNvPr>
            <p:cNvSpPr txBox="1"/>
            <p:nvPr/>
          </p:nvSpPr>
          <p:spPr>
            <a:xfrm>
              <a:off x="5283080" y="1765033"/>
              <a:ext cx="3079174" cy="1077218"/>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Quad A53 MPCore</a:t>
              </a:r>
            </a:p>
            <a:p>
              <a:pPr algn="ctr"/>
              <a:r>
                <a:rPr lang="en-US" sz="1600" b="1" dirty="0"/>
                <a:t>1.5 GHz </a:t>
              </a:r>
              <a:br>
                <a:rPr lang="en-US" sz="1600" b="1" dirty="0"/>
              </a:br>
              <a:r>
                <a:rPr lang="en-US" sz="1600" b="1" dirty="0"/>
                <a:t>13800 DMIPS</a:t>
              </a:r>
            </a:p>
          </p:txBody>
        </p:sp>
        <p:pic>
          <p:nvPicPr>
            <p:cNvPr id="46" name="Picture 5" descr="http://insanetek.com/images/news/arm-logo.jpg">
              <a:extLst>
                <a:ext uri="{FF2B5EF4-FFF2-40B4-BE49-F238E27FC236}">
                  <a16:creationId xmlns:a16="http://schemas.microsoft.com/office/drawing/2014/main" id="{851B42DB-B602-43D8-8BA7-6D97BD8FFE7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9402" y="1826154"/>
              <a:ext cx="726530" cy="240224"/>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Oval 47">
            <a:extLst>
              <a:ext uri="{FF2B5EF4-FFF2-40B4-BE49-F238E27FC236}">
                <a16:creationId xmlns:a16="http://schemas.microsoft.com/office/drawing/2014/main" id="{ADEECFB0-0134-45AB-AE53-D03C74FD96FF}"/>
              </a:ext>
            </a:extLst>
          </p:cNvPr>
          <p:cNvSpPr/>
          <p:nvPr/>
        </p:nvSpPr>
        <p:spPr>
          <a:xfrm>
            <a:off x="10228625" y="2050329"/>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2339085D-9864-47E3-A8D5-BA161A41B234}"/>
              </a:ext>
            </a:extLst>
          </p:cNvPr>
          <p:cNvSpPr txBox="1"/>
          <p:nvPr/>
        </p:nvSpPr>
        <p:spPr>
          <a:xfrm>
            <a:off x="10021020" y="2268908"/>
            <a:ext cx="914400" cy="338554"/>
          </a:xfrm>
          <a:prstGeom prst="rect">
            <a:avLst/>
          </a:prstGeom>
          <a:noFill/>
        </p:spPr>
        <p:txBody>
          <a:bodyPr wrap="square" rtlCol="0">
            <a:spAutoFit/>
          </a:bodyPr>
          <a:lstStyle/>
          <a:p>
            <a:r>
              <a:rPr lang="en-US" sz="1600" b="1" dirty="0">
                <a:latin typeface="Arial Narrow" pitchFamily="34" charset="0"/>
              </a:rPr>
              <a:t>7nm</a:t>
            </a:r>
          </a:p>
        </p:txBody>
      </p:sp>
      <p:grpSp>
        <p:nvGrpSpPr>
          <p:cNvPr id="50" name="Group 49">
            <a:extLst>
              <a:ext uri="{FF2B5EF4-FFF2-40B4-BE49-F238E27FC236}">
                <a16:creationId xmlns:a16="http://schemas.microsoft.com/office/drawing/2014/main" id="{2ED54349-7FB2-4D16-A274-F190D56BFA43}"/>
              </a:ext>
            </a:extLst>
          </p:cNvPr>
          <p:cNvGrpSpPr/>
          <p:nvPr/>
        </p:nvGrpSpPr>
        <p:grpSpPr>
          <a:xfrm>
            <a:off x="422218" y="3204363"/>
            <a:ext cx="2164774" cy="1779551"/>
            <a:chOff x="491446" y="3414264"/>
            <a:chExt cx="2164774" cy="1779551"/>
          </a:xfrm>
        </p:grpSpPr>
        <p:graphicFrame>
          <p:nvGraphicFramePr>
            <p:cNvPr id="51" name="Object 633">
              <a:extLst>
                <a:ext uri="{FF2B5EF4-FFF2-40B4-BE49-F238E27FC236}">
                  <a16:creationId xmlns:a16="http://schemas.microsoft.com/office/drawing/2014/main" id="{2742BD01-B6F1-45B7-884C-46EC2573FB73}"/>
                </a:ext>
              </a:extLst>
            </p:cNvPr>
            <p:cNvGraphicFramePr>
              <a:graphicFrameLocks noChangeAspect="1"/>
            </p:cNvGraphicFramePr>
            <p:nvPr>
              <p:extLst>
                <p:ext uri="{D42A27DB-BD31-4B8C-83A1-F6EECF244321}">
                  <p14:modId xmlns:p14="http://schemas.microsoft.com/office/powerpoint/2010/main" val="4175161472"/>
                </p:ext>
              </p:extLst>
            </p:nvPr>
          </p:nvGraphicFramePr>
          <p:xfrm>
            <a:off x="1028764" y="3865386"/>
            <a:ext cx="911225" cy="227806"/>
          </p:xfrm>
          <a:graphic>
            <a:graphicData uri="http://schemas.openxmlformats.org/presentationml/2006/ole">
              <mc:AlternateContent xmlns:mc="http://schemas.openxmlformats.org/markup-compatibility/2006">
                <mc:Choice xmlns:v="urn:schemas-microsoft-com:vml" Requires="v">
                  <p:oleObj spid="_x0000_s1046" name="Photo Editor Photo" r:id="rId11" imgW="1000000" imgH="181096" progId="">
                    <p:embed/>
                  </p:oleObj>
                </mc:Choice>
                <mc:Fallback>
                  <p:oleObj name="Photo Editor Photo" r:id="rId11" imgW="1000000" imgH="181096" progId="">
                    <p:embed/>
                    <p:pic>
                      <p:nvPicPr>
                        <p:cNvPr id="17"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64" y="3865386"/>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2" name="Picture 4" descr="C:\Users\028700\AppData\Local\Temp\SNAGHTMLbf546dd.PNG">
              <a:extLst>
                <a:ext uri="{FF2B5EF4-FFF2-40B4-BE49-F238E27FC236}">
                  <a16:creationId xmlns:a16="http://schemas.microsoft.com/office/drawing/2014/main" id="{39D9CB5F-3198-4C4C-952A-2E31BA18FC3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6222" y="3414264"/>
              <a:ext cx="1095375" cy="36195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9A8D3A5-2F26-48B1-A8C2-8D90CA04C1EC}"/>
                </a:ext>
              </a:extLst>
            </p:cNvPr>
            <p:cNvSpPr txBox="1"/>
            <p:nvPr/>
          </p:nvSpPr>
          <p:spPr>
            <a:xfrm>
              <a:off x="491446" y="4067353"/>
              <a:ext cx="2164774" cy="1126462"/>
            </a:xfrm>
            <a:prstGeom prst="rect">
              <a:avLst/>
            </a:prstGeom>
            <a:noFill/>
          </p:spPr>
          <p:txBody>
            <a:bodyPr wrap="square" rtlCol="0">
              <a:spAutoFit/>
            </a:bodyPr>
            <a:lstStyle/>
            <a:p>
              <a:pPr algn="ctr"/>
              <a:r>
                <a:rPr lang="en-US" sz="1600" b="1" dirty="0"/>
                <a:t>         405 Core</a:t>
              </a:r>
            </a:p>
            <a:p>
              <a:pPr algn="ctr">
                <a:spcBef>
                  <a:spcPct val="20000"/>
                </a:spcBef>
              </a:pPr>
              <a:r>
                <a:rPr lang="en-US" sz="1600" b="1" dirty="0"/>
                <a:t>300+ MHz </a:t>
              </a:r>
              <a:br>
                <a:rPr lang="en-US" sz="1600" b="1" dirty="0"/>
              </a:br>
              <a:r>
                <a:rPr lang="en-US" sz="1600" b="1" dirty="0"/>
                <a:t>450+ DMIPS</a:t>
              </a:r>
            </a:p>
            <a:p>
              <a:endParaRPr lang="en-US" sz="1600" b="1" dirty="0"/>
            </a:p>
          </p:txBody>
        </p:sp>
      </p:grpSp>
      <p:pic>
        <p:nvPicPr>
          <p:cNvPr id="55" name="Picture 54">
            <a:extLst>
              <a:ext uri="{FF2B5EF4-FFF2-40B4-BE49-F238E27FC236}">
                <a16:creationId xmlns:a16="http://schemas.microsoft.com/office/drawing/2014/main" id="{B316C478-E244-4E94-9021-15AF74BCB8ED}"/>
              </a:ext>
            </a:extLst>
          </p:cNvPr>
          <p:cNvPicPr>
            <a:picLocks noChangeAspect="1"/>
          </p:cNvPicPr>
          <p:nvPr/>
        </p:nvPicPr>
        <p:blipFill>
          <a:blip r:embed="rId13"/>
          <a:stretch>
            <a:fillRect/>
          </a:stretch>
        </p:blipFill>
        <p:spPr>
          <a:xfrm>
            <a:off x="9796314" y="782746"/>
            <a:ext cx="1659851" cy="535436"/>
          </a:xfrm>
          <a:prstGeom prst="rect">
            <a:avLst/>
          </a:prstGeom>
        </p:spPr>
      </p:pic>
      <p:pic>
        <p:nvPicPr>
          <p:cNvPr id="57" name="Picture 5" descr="http://insanetek.com/images/news/arm-logo.jpg">
            <a:extLst>
              <a:ext uri="{FF2B5EF4-FFF2-40B4-BE49-F238E27FC236}">
                <a16:creationId xmlns:a16="http://schemas.microsoft.com/office/drawing/2014/main" id="{269BFDE3-0253-4452-87E2-E1CBA43096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5244" y="1340271"/>
            <a:ext cx="726530" cy="24022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EC5393D-C143-4AE5-8FEC-9C212466BE0F}"/>
              </a:ext>
            </a:extLst>
          </p:cNvPr>
          <p:cNvSpPr txBox="1"/>
          <p:nvPr/>
        </p:nvSpPr>
        <p:spPr>
          <a:xfrm>
            <a:off x="8855200" y="1464362"/>
            <a:ext cx="3079174" cy="584775"/>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A72</a:t>
            </a:r>
          </a:p>
        </p:txBody>
      </p:sp>
      <p:cxnSp>
        <p:nvCxnSpPr>
          <p:cNvPr id="59" name="Straight Connector 58">
            <a:extLst>
              <a:ext uri="{FF2B5EF4-FFF2-40B4-BE49-F238E27FC236}">
                <a16:creationId xmlns:a16="http://schemas.microsoft.com/office/drawing/2014/main" id="{25ABF27C-0A13-40FF-A983-FCDE3CA344BF}"/>
              </a:ext>
            </a:extLst>
          </p:cNvPr>
          <p:cNvCxnSpPr/>
          <p:nvPr/>
        </p:nvCxnSpPr>
        <p:spPr>
          <a:xfrm>
            <a:off x="10371344" y="5807536"/>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05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animBg="1"/>
      <p:bldP spid="22" grpId="0"/>
      <p:bldP spid="30" grpId="0" animBg="1"/>
      <p:bldP spid="35" grpId="0"/>
      <p:bldP spid="39" grpId="0"/>
      <p:bldP spid="41" grpId="0" animBg="1"/>
      <p:bldP spid="42" grpId="0"/>
      <p:bldP spid="48" grpId="0" animBg="1"/>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F74F-4123-4D09-BD6A-A7032C1D1DE7}"/>
              </a:ext>
            </a:extLst>
          </p:cNvPr>
          <p:cNvSpPr>
            <a:spLocks noGrp="1"/>
          </p:cNvSpPr>
          <p:nvPr>
            <p:ph type="title"/>
          </p:nvPr>
        </p:nvSpPr>
        <p:spPr/>
        <p:txBody>
          <a:bodyPr/>
          <a:lstStyle/>
          <a:p>
            <a:r>
              <a:rPr lang="en-US" dirty="0"/>
              <a:t>Hypervisor </a:t>
            </a:r>
            <a:endParaRPr lang="en-GB" dirty="0"/>
          </a:p>
        </p:txBody>
      </p:sp>
      <p:sp>
        <p:nvSpPr>
          <p:cNvPr id="3" name="Content Placeholder 2">
            <a:extLst>
              <a:ext uri="{FF2B5EF4-FFF2-40B4-BE49-F238E27FC236}">
                <a16:creationId xmlns:a16="http://schemas.microsoft.com/office/drawing/2014/main" id="{6B5A7204-0FFF-4426-AD00-74468239861F}"/>
              </a:ext>
            </a:extLst>
          </p:cNvPr>
          <p:cNvSpPr>
            <a:spLocks noGrp="1"/>
          </p:cNvSpPr>
          <p:nvPr>
            <p:ph idx="1"/>
          </p:nvPr>
        </p:nvSpPr>
        <p:spPr>
          <a:xfrm>
            <a:off x="838200" y="1503407"/>
            <a:ext cx="10515600" cy="4351338"/>
          </a:xfrm>
        </p:spPr>
        <p:txBody>
          <a:bodyPr/>
          <a:lstStyle/>
          <a:p>
            <a:r>
              <a:rPr lang="en-US" dirty="0"/>
              <a:t>A hypervisor sits between the processor cores and several different </a:t>
            </a:r>
            <a:r>
              <a:rPr lang="en-US" dirty="0" err="1"/>
              <a:t>virtualised</a:t>
            </a:r>
            <a:r>
              <a:rPr lang="en-US" dirty="0"/>
              <a:t> operating systems. </a:t>
            </a:r>
          </a:p>
          <a:p>
            <a:r>
              <a:rPr lang="en-US" dirty="0"/>
              <a:t>Due to how a hypervisor functions each operating system running on the hypervisor believes it is the only operating system running on the hardware</a:t>
            </a:r>
            <a:endParaRPr lang="en-GB" dirty="0"/>
          </a:p>
        </p:txBody>
      </p:sp>
      <p:sp>
        <p:nvSpPr>
          <p:cNvPr id="4" name="Footer Placeholder 3">
            <a:extLst>
              <a:ext uri="{FF2B5EF4-FFF2-40B4-BE49-F238E27FC236}">
                <a16:creationId xmlns:a16="http://schemas.microsoft.com/office/drawing/2014/main" id="{3743DFD2-7701-4F2A-83AD-D174D61CCA3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479CB06-9D24-40B9-99F7-907F8A603529}"/>
              </a:ext>
            </a:extLst>
          </p:cNvPr>
          <p:cNvSpPr>
            <a:spLocks noGrp="1"/>
          </p:cNvSpPr>
          <p:nvPr>
            <p:ph type="sldNum" sz="quarter" idx="4"/>
          </p:nvPr>
        </p:nvSpPr>
        <p:spPr/>
        <p:txBody>
          <a:bodyPr/>
          <a:lstStyle/>
          <a:p>
            <a:fld id="{F2CE8A50-B8D0-457B-A77C-B74D45AE23B6}" type="slidenum">
              <a:rPr lang="en-US" smtClean="0"/>
              <a:pPr/>
              <a:t>30</a:t>
            </a:fld>
            <a:endParaRPr lang="en-US" dirty="0"/>
          </a:p>
        </p:txBody>
      </p:sp>
      <p:pic>
        <p:nvPicPr>
          <p:cNvPr id="6" name="Picture 5">
            <a:extLst>
              <a:ext uri="{FF2B5EF4-FFF2-40B4-BE49-F238E27FC236}">
                <a16:creationId xmlns:a16="http://schemas.microsoft.com/office/drawing/2014/main" id="{B9EE399E-2F3D-4E39-80F4-7355909300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40673" y="3335973"/>
            <a:ext cx="5529580" cy="2329180"/>
          </a:xfrm>
          <a:prstGeom prst="rect">
            <a:avLst/>
          </a:prstGeom>
          <a:noFill/>
        </p:spPr>
      </p:pic>
    </p:spTree>
    <p:extLst>
      <p:ext uri="{BB962C8B-B14F-4D97-AF65-F5344CB8AC3E}">
        <p14:creationId xmlns:p14="http://schemas.microsoft.com/office/powerpoint/2010/main" val="2787630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B0AA-C9B5-4896-9E41-13D3F7685966}"/>
              </a:ext>
            </a:extLst>
          </p:cNvPr>
          <p:cNvSpPr>
            <a:spLocks noGrp="1"/>
          </p:cNvSpPr>
          <p:nvPr>
            <p:ph type="title"/>
          </p:nvPr>
        </p:nvSpPr>
        <p:spPr/>
        <p:txBody>
          <a:bodyPr/>
          <a:lstStyle/>
          <a:p>
            <a:r>
              <a:rPr lang="en-US" dirty="0"/>
              <a:t>Hypervisor</a:t>
            </a:r>
            <a:endParaRPr lang="en-GB" dirty="0"/>
          </a:p>
        </p:txBody>
      </p:sp>
      <p:sp>
        <p:nvSpPr>
          <p:cNvPr id="3" name="Content Placeholder 2">
            <a:extLst>
              <a:ext uri="{FF2B5EF4-FFF2-40B4-BE49-F238E27FC236}">
                <a16:creationId xmlns:a16="http://schemas.microsoft.com/office/drawing/2014/main" id="{EAC4CAA9-2358-46AC-8B8E-CAA0FAA37317}"/>
              </a:ext>
            </a:extLst>
          </p:cNvPr>
          <p:cNvSpPr>
            <a:spLocks noGrp="1"/>
          </p:cNvSpPr>
          <p:nvPr>
            <p:ph idx="1"/>
          </p:nvPr>
        </p:nvSpPr>
        <p:spPr/>
        <p:txBody>
          <a:bodyPr/>
          <a:lstStyle/>
          <a:p>
            <a:r>
              <a:rPr lang="en-US" dirty="0"/>
              <a:t>Using a hypervisor enables the developer to allocate resources and enable access to system resources only as required. </a:t>
            </a:r>
            <a:r>
              <a:rPr lang="en-US"/>
              <a:t>This provides for increased robustness and security in the end application. </a:t>
            </a:r>
            <a:endParaRPr lang="en-GB"/>
          </a:p>
        </p:txBody>
      </p:sp>
      <p:sp>
        <p:nvSpPr>
          <p:cNvPr id="4" name="Footer Placeholder 3">
            <a:extLst>
              <a:ext uri="{FF2B5EF4-FFF2-40B4-BE49-F238E27FC236}">
                <a16:creationId xmlns:a16="http://schemas.microsoft.com/office/drawing/2014/main" id="{AED9CB61-5C2B-4862-B758-A1104A817613}"/>
              </a:ext>
            </a:extLst>
          </p:cNvPr>
          <p:cNvSpPr>
            <a:spLocks noGrp="1"/>
          </p:cNvSpPr>
          <p:nvPr>
            <p:ph type="ftr" sz="quarter" idx="11"/>
          </p:nvPr>
        </p:nvSpPr>
        <p:spPr/>
        <p:txBody>
          <a:bodyPr/>
          <a:lstStyle/>
          <a:p>
            <a:r>
              <a:rPr lang="en-US" dirty="0"/>
              <a:t>© Adiuvo Engineering and Training, Ltd. 2020</a:t>
            </a:r>
          </a:p>
        </p:txBody>
      </p:sp>
      <p:sp>
        <p:nvSpPr>
          <p:cNvPr id="5" name="Slide Number Placeholder 4">
            <a:extLst>
              <a:ext uri="{FF2B5EF4-FFF2-40B4-BE49-F238E27FC236}">
                <a16:creationId xmlns:a16="http://schemas.microsoft.com/office/drawing/2014/main" id="{5BB546B2-DC32-40A6-ABE5-A5ABE6FC6139}"/>
              </a:ext>
            </a:extLst>
          </p:cNvPr>
          <p:cNvSpPr>
            <a:spLocks noGrp="1"/>
          </p:cNvSpPr>
          <p:nvPr>
            <p:ph type="sldNum" sz="quarter" idx="4"/>
          </p:nvPr>
        </p:nvSpPr>
        <p:spPr/>
        <p:txBody>
          <a:bodyPr/>
          <a:lstStyle/>
          <a:p>
            <a:fld id="{F2CE8A50-B8D0-457B-A77C-B74D45AE23B6}" type="slidenum">
              <a:rPr lang="en-US" smtClean="0"/>
              <a:pPr/>
              <a:t>31</a:t>
            </a:fld>
            <a:endParaRPr lang="en-US" dirty="0"/>
          </a:p>
        </p:txBody>
      </p:sp>
    </p:spTree>
    <p:extLst>
      <p:ext uri="{BB962C8B-B14F-4D97-AF65-F5344CB8AC3E}">
        <p14:creationId xmlns:p14="http://schemas.microsoft.com/office/powerpoint/2010/main" val="1066381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32</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Arm </a:t>
            </a:r>
            <a:r>
              <a:rPr lang="en-US" b="1" dirty="0" err="1">
                <a:solidFill>
                  <a:schemeClr val="bg1"/>
                </a:solidFill>
              </a:rPr>
              <a:t>eXtensible</a:t>
            </a:r>
            <a:r>
              <a:rPr lang="en-US" b="1" dirty="0">
                <a:solidFill>
                  <a:schemeClr val="bg1"/>
                </a:solidFill>
              </a:rPr>
              <a:t> Interface</a:t>
            </a:r>
            <a:endParaRPr lang="en-US" b="1" dirty="0"/>
          </a:p>
        </p:txBody>
      </p:sp>
    </p:spTree>
    <p:extLst>
      <p:ext uri="{BB962C8B-B14F-4D97-AF65-F5344CB8AC3E}">
        <p14:creationId xmlns:p14="http://schemas.microsoft.com/office/powerpoint/2010/main" val="2411566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p:txBody>
          <a:bodyPr/>
          <a:lstStyle/>
          <a:p>
            <a:r>
              <a:rPr lang="en-US" sz="2800" dirty="0"/>
              <a:t>AXI is Part of AMBA: Advanced Microcontroller Bus Architecture</a:t>
            </a:r>
          </a:p>
        </p:txBody>
      </p:sp>
      <p:sp>
        <p:nvSpPr>
          <p:cNvPr id="2" name="Content Placeholder 1">
            <a:extLst>
              <a:ext uri="{FF2B5EF4-FFF2-40B4-BE49-F238E27FC236}">
                <a16:creationId xmlns:a16="http://schemas.microsoft.com/office/drawing/2014/main" id="{72A4AB89-B02F-4B23-9771-1957407F8D82}"/>
              </a:ext>
            </a:extLst>
          </p:cNvPr>
          <p:cNvSpPr>
            <a:spLocks noGrp="1"/>
          </p:cNvSpPr>
          <p:nvPr>
            <p:ph idx="1"/>
          </p:nvPr>
        </p:nvSpPr>
        <p:spPr/>
        <p:txBody>
          <a:bodyPr/>
          <a:lstStyle/>
          <a:p>
            <a:endParaRPr lang="en-GB" dirty="0"/>
          </a:p>
        </p:txBody>
      </p:sp>
      <p:sp>
        <p:nvSpPr>
          <p:cNvPr id="6" name="object 6"/>
          <p:cNvSpPr/>
          <p:nvPr/>
        </p:nvSpPr>
        <p:spPr>
          <a:xfrm>
            <a:off x="1524001" y="1197292"/>
            <a:ext cx="10795" cy="0"/>
          </a:xfrm>
          <a:custGeom>
            <a:avLst/>
            <a:gdLst/>
            <a:ahLst/>
            <a:cxnLst/>
            <a:rect l="l" t="t" r="r" b="b"/>
            <a:pathLst>
              <a:path w="10795">
                <a:moveTo>
                  <a:pt x="0" y="0"/>
                </a:moveTo>
                <a:lnTo>
                  <a:pt x="10795" y="0"/>
                </a:lnTo>
              </a:path>
            </a:pathLst>
          </a:custGeom>
          <a:ln w="10795">
            <a:solidFill>
              <a:srgbClr val="FEFEFE"/>
            </a:solidFill>
          </a:ln>
        </p:spPr>
        <p:txBody>
          <a:bodyPr wrap="square" lIns="0" tIns="0" rIns="0" bIns="0" rtlCol="0">
            <a:noAutofit/>
          </a:bodyPr>
          <a:lstStyle/>
          <a:p>
            <a:endParaRPr/>
          </a:p>
        </p:txBody>
      </p:sp>
      <p:sp>
        <p:nvSpPr>
          <p:cNvPr id="7" name="object 7"/>
          <p:cNvSpPr txBox="1"/>
          <p:nvPr/>
        </p:nvSpPr>
        <p:spPr>
          <a:xfrm>
            <a:off x="1511300" y="1292097"/>
            <a:ext cx="32384" cy="72390"/>
          </a:xfrm>
          <a:prstGeom prst="rect">
            <a:avLst/>
          </a:prstGeom>
        </p:spPr>
        <p:txBody>
          <a:bodyPr vert="horz" wrap="square" lIns="0" tIns="0" rIns="0" bIns="0" rtlCol="0">
            <a:noAutofit/>
          </a:bodyPr>
          <a:lstStyle/>
          <a:p>
            <a:pPr algn="ctr"/>
            <a:r>
              <a:rPr sz="100" b="1" spc="-5" dirty="0">
                <a:solidFill>
                  <a:srgbClr val="FFFFFF"/>
                </a:solidFill>
                <a:latin typeface="Arial"/>
                <a:cs typeface="Arial"/>
              </a:rPr>
              <a:t>1</a:t>
            </a:r>
            <a:endParaRPr sz="100">
              <a:latin typeface="Arial"/>
              <a:cs typeface="Arial"/>
            </a:endParaRPr>
          </a:p>
          <a:p>
            <a:pPr marL="12700" marR="12700" indent="-3175" algn="ctr">
              <a:lnSpc>
                <a:spcPts val="110"/>
              </a:lnSpc>
              <a:spcBef>
                <a:spcPts val="10"/>
              </a:spcBef>
            </a:pPr>
            <a:r>
              <a:rPr sz="100" b="1" spc="-5" dirty="0">
                <a:solidFill>
                  <a:srgbClr val="FFFFFF"/>
                </a:solidFill>
                <a:latin typeface="Arial"/>
                <a:cs typeface="Arial"/>
              </a:rPr>
              <a:t>- 1</a:t>
            </a:r>
            <a:endParaRPr sz="100">
              <a:latin typeface="Arial"/>
              <a:cs typeface="Arial"/>
            </a:endParaRPr>
          </a:p>
          <a:p>
            <a:pPr algn="ctr">
              <a:lnSpc>
                <a:spcPts val="120"/>
              </a:lnSpc>
            </a:pPr>
            <a:r>
              <a:rPr sz="100" b="1" spc="-5" dirty="0">
                <a:solidFill>
                  <a:srgbClr val="FFFFFF"/>
                </a:solidFill>
                <a:latin typeface="Arial"/>
                <a:cs typeface="Arial"/>
              </a:rPr>
              <a:t>2</a:t>
            </a:r>
            <a:endParaRPr sz="100">
              <a:latin typeface="Arial"/>
              <a:cs typeface="Arial"/>
            </a:endParaRPr>
          </a:p>
        </p:txBody>
      </p:sp>
      <p:sp>
        <p:nvSpPr>
          <p:cNvPr id="8" name="object 5">
            <a:extLst>
              <a:ext uri="{FF2B5EF4-FFF2-40B4-BE49-F238E27FC236}">
                <a16:creationId xmlns:a16="http://schemas.microsoft.com/office/drawing/2014/main" id="{B3686696-3E72-4CF0-AEC2-86364DC10DA9}"/>
              </a:ext>
            </a:extLst>
          </p:cNvPr>
          <p:cNvSpPr/>
          <p:nvPr/>
        </p:nvSpPr>
        <p:spPr>
          <a:xfrm>
            <a:off x="2012678" y="1364487"/>
            <a:ext cx="7886700" cy="2640965"/>
          </a:xfrm>
          <a:prstGeom prst="rect">
            <a:avLst/>
          </a:prstGeom>
          <a:blipFill>
            <a:blip r:embed="rId3" cstate="print"/>
            <a:stretch>
              <a:fillRect/>
            </a:stretch>
          </a:blipFill>
        </p:spPr>
        <p:txBody>
          <a:bodyPr wrap="square" lIns="0" tIns="0" rIns="0" bIns="0" rtlCol="0"/>
          <a:lstStyle/>
          <a:p>
            <a:endParaRPr/>
          </a:p>
        </p:txBody>
      </p:sp>
      <p:graphicFrame>
        <p:nvGraphicFramePr>
          <p:cNvPr id="9" name="object 6">
            <a:extLst>
              <a:ext uri="{FF2B5EF4-FFF2-40B4-BE49-F238E27FC236}">
                <a16:creationId xmlns:a16="http://schemas.microsoft.com/office/drawing/2014/main" id="{D037E95F-74F5-461D-907B-54A12CA951C1}"/>
              </a:ext>
            </a:extLst>
          </p:cNvPr>
          <p:cNvGraphicFramePr>
            <a:graphicFrameLocks noGrp="1"/>
          </p:cNvGraphicFramePr>
          <p:nvPr>
            <p:extLst>
              <p:ext uri="{D42A27DB-BD31-4B8C-83A1-F6EECF244321}">
                <p14:modId xmlns:p14="http://schemas.microsoft.com/office/powerpoint/2010/main" val="2406533222"/>
              </p:ext>
            </p:extLst>
          </p:nvPr>
        </p:nvGraphicFramePr>
        <p:xfrm>
          <a:off x="1797032" y="4354956"/>
          <a:ext cx="8231122" cy="1277364"/>
        </p:xfrm>
        <a:graphic>
          <a:graphicData uri="http://schemas.openxmlformats.org/drawingml/2006/table">
            <a:tbl>
              <a:tblPr firstRow="1" bandRow="1">
                <a:tableStyleId>{2D5ABB26-0587-4C30-8999-92F81FD0307C}</a:tableStyleId>
              </a:tblPr>
              <a:tblGrid>
                <a:gridCol w="1829053">
                  <a:extLst>
                    <a:ext uri="{9D8B030D-6E8A-4147-A177-3AD203B41FA5}">
                      <a16:colId xmlns:a16="http://schemas.microsoft.com/office/drawing/2014/main" val="20000"/>
                    </a:ext>
                  </a:extLst>
                </a:gridCol>
                <a:gridCol w="6402069">
                  <a:extLst>
                    <a:ext uri="{9D8B030D-6E8A-4147-A177-3AD203B41FA5}">
                      <a16:colId xmlns:a16="http://schemas.microsoft.com/office/drawing/2014/main" val="20001"/>
                    </a:ext>
                  </a:extLst>
                </a:gridCol>
              </a:tblGrid>
              <a:tr h="318516">
                <a:tc>
                  <a:txBody>
                    <a:bodyPr/>
                    <a:lstStyle/>
                    <a:p>
                      <a:pPr marL="485775">
                        <a:lnSpc>
                          <a:spcPct val="100000"/>
                        </a:lnSpc>
                      </a:pPr>
                      <a:r>
                        <a:rPr sz="1600" b="1" dirty="0">
                          <a:solidFill>
                            <a:srgbClr val="3E3E3E"/>
                          </a:solidFill>
                          <a:latin typeface="Arial"/>
                          <a:cs typeface="Arial"/>
                        </a:rPr>
                        <a:t>In</a:t>
                      </a:r>
                      <a:r>
                        <a:rPr sz="1600" b="1" spc="-10" dirty="0">
                          <a:solidFill>
                            <a:srgbClr val="3E3E3E"/>
                          </a:solidFill>
                          <a:latin typeface="Arial"/>
                          <a:cs typeface="Arial"/>
                        </a:rPr>
                        <a:t>t</a:t>
                      </a:r>
                      <a:r>
                        <a:rPr sz="1600" b="1" dirty="0">
                          <a:solidFill>
                            <a:srgbClr val="3E3E3E"/>
                          </a:solidFill>
                          <a:latin typeface="Arial"/>
                          <a:cs typeface="Arial"/>
                        </a:rPr>
                        <a:t>er</a:t>
                      </a:r>
                      <a:r>
                        <a:rPr sz="1600" b="1" spc="10" dirty="0">
                          <a:solidFill>
                            <a:srgbClr val="3E3E3E"/>
                          </a:solidFill>
                          <a:latin typeface="Arial"/>
                          <a:cs typeface="Arial"/>
                        </a:rPr>
                        <a:t>f</a:t>
                      </a:r>
                      <a:r>
                        <a:rPr sz="1600" b="1" dirty="0">
                          <a:solidFill>
                            <a:srgbClr val="3E3E3E"/>
                          </a:solidFill>
                          <a:latin typeface="Arial"/>
                          <a:cs typeface="Arial"/>
                        </a:rPr>
                        <a:t>ace</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algn="ctr">
                        <a:lnSpc>
                          <a:spcPct val="100000"/>
                        </a:lnSpc>
                      </a:pPr>
                      <a:r>
                        <a:rPr sz="1600" b="1" dirty="0">
                          <a:solidFill>
                            <a:srgbClr val="3E3E3E"/>
                          </a:solidFill>
                          <a:latin typeface="Arial"/>
                          <a:cs typeface="Arial"/>
                        </a:rPr>
                        <a:t>Features</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0"/>
                  </a:ext>
                </a:extLst>
              </a:tr>
              <a:tr h="320039">
                <a:tc>
                  <a:txBody>
                    <a:bodyPr/>
                    <a:lstStyle/>
                    <a:p>
                      <a:pPr marL="67310">
                        <a:lnSpc>
                          <a:spcPct val="100000"/>
                        </a:lnSpc>
                      </a:pPr>
                      <a:r>
                        <a:rPr sz="1600" dirty="0">
                          <a:solidFill>
                            <a:srgbClr val="3E3E3E"/>
                          </a:solidFill>
                          <a:latin typeface="Arial"/>
                          <a:cs typeface="Arial"/>
                        </a:rPr>
                        <a:t>Memo</a:t>
                      </a:r>
                      <a:r>
                        <a:rPr sz="1600" spc="5" dirty="0">
                          <a:solidFill>
                            <a:srgbClr val="3E3E3E"/>
                          </a:solidFill>
                          <a:latin typeface="Arial"/>
                          <a:cs typeface="Arial"/>
                        </a:rPr>
                        <a:t>r</a:t>
                      </a:r>
                      <a:r>
                        <a:rPr sz="1600" dirty="0">
                          <a:solidFill>
                            <a:srgbClr val="3E3E3E"/>
                          </a:solidFill>
                          <a:latin typeface="Arial"/>
                          <a:cs typeface="Arial"/>
                        </a:rPr>
                        <a:t>y</a:t>
                      </a:r>
                      <a:r>
                        <a:rPr sz="1600" spc="-10" dirty="0">
                          <a:solidFill>
                            <a:srgbClr val="3E3E3E"/>
                          </a:solidFill>
                          <a:latin typeface="Arial"/>
                          <a:cs typeface="Arial"/>
                        </a:rPr>
                        <a:t> </a:t>
                      </a:r>
                      <a:r>
                        <a:rPr sz="1600" dirty="0">
                          <a:solidFill>
                            <a:srgbClr val="3E3E3E"/>
                          </a:solidFill>
                          <a:latin typeface="Arial"/>
                          <a:cs typeface="Arial"/>
                        </a:rPr>
                        <a:t>Map</a:t>
                      </a:r>
                      <a:r>
                        <a:rPr sz="1600" spc="-5" dirty="0">
                          <a:solidFill>
                            <a:srgbClr val="3E3E3E"/>
                          </a:solidFill>
                          <a:latin typeface="Arial"/>
                          <a:cs typeface="Arial"/>
                        </a:rPr>
                        <a:t> </a:t>
                      </a:r>
                      <a:r>
                        <a:rPr sz="1600" dirty="0">
                          <a:solidFill>
                            <a:srgbClr val="3E3E3E"/>
                          </a:solidFill>
                          <a:latin typeface="Arial"/>
                          <a:cs typeface="Arial"/>
                        </a:rPr>
                        <a:t>/</a:t>
                      </a:r>
                      <a:r>
                        <a:rPr sz="1600" spc="10" dirty="0">
                          <a:solidFill>
                            <a:srgbClr val="3E3E3E"/>
                          </a:solidFill>
                          <a:latin typeface="Arial"/>
                          <a:cs typeface="Arial"/>
                        </a:rPr>
                        <a:t> </a:t>
                      </a:r>
                      <a:r>
                        <a:rPr sz="1600" spc="5" dirty="0">
                          <a:solidFill>
                            <a:srgbClr val="3E3E3E"/>
                          </a:solidFill>
                          <a:latin typeface="Arial"/>
                          <a:cs typeface="Arial"/>
                        </a:rPr>
                        <a:t>F</a:t>
                      </a:r>
                      <a:r>
                        <a:rPr sz="1600" dirty="0">
                          <a:solidFill>
                            <a:srgbClr val="3E3E3E"/>
                          </a:solidFill>
                          <a:latin typeface="Arial"/>
                          <a:cs typeface="Arial"/>
                        </a:rPr>
                        <a:t>ull</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marL="466725">
                        <a:lnSpc>
                          <a:spcPct val="100000"/>
                        </a:lnSpc>
                      </a:pP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aditional</a:t>
                      </a:r>
                      <a:r>
                        <a:rPr sz="1600" spc="5" dirty="0">
                          <a:solidFill>
                            <a:srgbClr val="3E3E3E"/>
                          </a:solidFill>
                          <a:latin typeface="Arial"/>
                          <a:cs typeface="Arial"/>
                        </a:rPr>
                        <a:t> </a:t>
                      </a:r>
                      <a:r>
                        <a:rPr sz="1600" dirty="0">
                          <a:solidFill>
                            <a:srgbClr val="3E3E3E"/>
                          </a:solidFill>
                          <a:latin typeface="Arial"/>
                          <a:cs typeface="Arial"/>
                        </a:rPr>
                        <a:t>ad</a:t>
                      </a:r>
                      <a:r>
                        <a:rPr sz="1600" spc="10" dirty="0">
                          <a:solidFill>
                            <a:srgbClr val="3E3E3E"/>
                          </a:solidFill>
                          <a:latin typeface="Arial"/>
                          <a:cs typeface="Arial"/>
                        </a:rPr>
                        <a:t>d</a:t>
                      </a:r>
                      <a:r>
                        <a:rPr sz="1600" dirty="0">
                          <a:solidFill>
                            <a:srgbClr val="3E3E3E"/>
                          </a:solidFill>
                          <a:latin typeface="Arial"/>
                          <a:cs typeface="Arial"/>
                        </a:rPr>
                        <a:t>r</a:t>
                      </a:r>
                      <a:r>
                        <a:rPr sz="1600" spc="5" dirty="0">
                          <a:solidFill>
                            <a:srgbClr val="3E3E3E"/>
                          </a:solidFill>
                          <a:latin typeface="Arial"/>
                          <a:cs typeface="Arial"/>
                        </a:rPr>
                        <a:t>e</a:t>
                      </a:r>
                      <a:r>
                        <a:rPr sz="1600" dirty="0">
                          <a:solidFill>
                            <a:srgbClr val="3E3E3E"/>
                          </a:solidFill>
                          <a:latin typeface="Arial"/>
                          <a:cs typeface="Arial"/>
                        </a:rPr>
                        <a:t>ss/data</a:t>
                      </a:r>
                      <a:r>
                        <a:rPr sz="1600" spc="-5" dirty="0">
                          <a:solidFill>
                            <a:srgbClr val="3E3E3E"/>
                          </a:solidFill>
                          <a:latin typeface="Arial"/>
                          <a:cs typeface="Arial"/>
                        </a:rPr>
                        <a:t> </a:t>
                      </a:r>
                      <a:r>
                        <a:rPr sz="1600" dirty="0">
                          <a:solidFill>
                            <a:srgbClr val="3E3E3E"/>
                          </a:solidFill>
                          <a:latin typeface="Arial"/>
                          <a:cs typeface="Arial"/>
                        </a:rPr>
                        <a:t>burst</a:t>
                      </a:r>
                      <a:r>
                        <a:rPr sz="1600" spc="-5"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i</a:t>
                      </a:r>
                      <a:r>
                        <a:rPr sz="1600" dirty="0">
                          <a:solidFill>
                            <a:srgbClr val="3E3E3E"/>
                          </a:solidFill>
                          <a:latin typeface="Arial"/>
                          <a:cs typeface="Arial"/>
                        </a:rPr>
                        <a:t>ngle</a:t>
                      </a:r>
                      <a:r>
                        <a:rPr sz="1600" spc="-5" dirty="0">
                          <a:solidFill>
                            <a:srgbClr val="3E3E3E"/>
                          </a:solidFill>
                          <a:latin typeface="Arial"/>
                          <a:cs typeface="Arial"/>
                        </a:rPr>
                        <a:t> </a:t>
                      </a:r>
                      <a:r>
                        <a:rPr sz="1600" dirty="0">
                          <a:solidFill>
                            <a:srgbClr val="3E3E3E"/>
                          </a:solidFill>
                          <a:latin typeface="Arial"/>
                          <a:cs typeface="Arial"/>
                        </a:rPr>
                        <a:t>address,</a:t>
                      </a:r>
                      <a:r>
                        <a:rPr sz="1600" spc="-5" dirty="0">
                          <a:solidFill>
                            <a:srgbClr val="3E3E3E"/>
                          </a:solidFill>
                          <a:latin typeface="Arial"/>
                          <a:cs typeface="Arial"/>
                        </a:rPr>
                        <a:t> </a:t>
                      </a:r>
                      <a:r>
                        <a:rPr sz="1600" dirty="0">
                          <a:solidFill>
                            <a:srgbClr val="3E3E3E"/>
                          </a:solidFill>
                          <a:latin typeface="Arial"/>
                          <a:cs typeface="Arial"/>
                        </a:rPr>
                        <a:t>mu</a:t>
                      </a:r>
                      <a:r>
                        <a:rPr sz="1600" spc="5" dirty="0">
                          <a:solidFill>
                            <a:srgbClr val="3E3E3E"/>
                          </a:solidFill>
                          <a:latin typeface="Arial"/>
                          <a:cs typeface="Arial"/>
                        </a:rPr>
                        <a:t>l</a:t>
                      </a:r>
                      <a:r>
                        <a:rPr sz="1600" dirty="0">
                          <a:solidFill>
                            <a:srgbClr val="3E3E3E"/>
                          </a:solidFill>
                          <a:latin typeface="Arial"/>
                          <a:cs typeface="Arial"/>
                        </a:rPr>
                        <a:t>tiple</a:t>
                      </a:r>
                      <a:r>
                        <a:rPr sz="1600" spc="-5" dirty="0">
                          <a:solidFill>
                            <a:srgbClr val="3E3E3E"/>
                          </a:solidFill>
                          <a:latin typeface="Arial"/>
                          <a:cs typeface="Arial"/>
                        </a:rPr>
                        <a:t> </a:t>
                      </a:r>
                      <a:r>
                        <a:rPr sz="1600" dirty="0">
                          <a:solidFill>
                            <a:srgbClr val="3E3E3E"/>
                          </a:solidFill>
                          <a:latin typeface="Arial"/>
                          <a:cs typeface="Arial"/>
                        </a:rPr>
                        <a:t>data)</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1"/>
                  </a:ext>
                </a:extLst>
              </a:tr>
              <a:tr h="318465">
                <a:tc>
                  <a:txBody>
                    <a:bodyPr/>
                    <a:lstStyle/>
                    <a:p>
                      <a:pPr marL="445770">
                        <a:lnSpc>
                          <a:spcPct val="100000"/>
                        </a:lnSpc>
                      </a:pPr>
                      <a:r>
                        <a:rPr sz="1600" dirty="0">
                          <a:solidFill>
                            <a:srgbClr val="3E3E3E"/>
                          </a:solidFill>
                          <a:latin typeface="Arial"/>
                          <a:cs typeface="Arial"/>
                        </a:rPr>
                        <a:t>Stream</a:t>
                      </a:r>
                      <a:r>
                        <a:rPr sz="1600" spc="5" dirty="0">
                          <a:solidFill>
                            <a:srgbClr val="3E3E3E"/>
                          </a:solidFill>
                          <a:latin typeface="Arial"/>
                          <a:cs typeface="Arial"/>
                        </a:rPr>
                        <a:t>i</a:t>
                      </a:r>
                      <a:r>
                        <a:rPr sz="1600" dirty="0">
                          <a:solidFill>
                            <a:srgbClr val="3E3E3E"/>
                          </a:solidFill>
                          <a:latin typeface="Arial"/>
                          <a:cs typeface="Arial"/>
                        </a:rPr>
                        <a:t>ng</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algn="ctr">
                        <a:lnSpc>
                          <a:spcPct val="100000"/>
                        </a:lnSpc>
                      </a:pPr>
                      <a:r>
                        <a:rPr sz="1600" spc="-5" dirty="0">
                          <a:solidFill>
                            <a:srgbClr val="3E3E3E"/>
                          </a:solidFill>
                          <a:latin typeface="Arial"/>
                          <a:cs typeface="Arial"/>
                        </a:rPr>
                        <a:t>Dat</a:t>
                      </a:r>
                      <a:r>
                        <a:rPr sz="1600" dirty="0">
                          <a:solidFill>
                            <a:srgbClr val="3E3E3E"/>
                          </a:solidFill>
                          <a:latin typeface="Arial"/>
                          <a:cs typeface="Arial"/>
                        </a:rPr>
                        <a:t>a</a:t>
                      </a:r>
                      <a:r>
                        <a:rPr sz="1600" spc="-5" dirty="0">
                          <a:solidFill>
                            <a:srgbClr val="3E3E3E"/>
                          </a:solidFill>
                          <a:latin typeface="Arial"/>
                          <a:cs typeface="Arial"/>
                        </a:rPr>
                        <a:t> o</a:t>
                      </a:r>
                      <a:r>
                        <a:rPr sz="1600" dirty="0">
                          <a:solidFill>
                            <a:srgbClr val="3E3E3E"/>
                          </a:solidFill>
                          <a:latin typeface="Arial"/>
                          <a:cs typeface="Arial"/>
                        </a:rPr>
                        <a:t>n</a:t>
                      </a:r>
                      <a:r>
                        <a:rPr sz="1600" spc="15" dirty="0">
                          <a:solidFill>
                            <a:srgbClr val="3E3E3E"/>
                          </a:solidFill>
                          <a:latin typeface="Arial"/>
                          <a:cs typeface="Arial"/>
                        </a:rPr>
                        <a:t>l</a:t>
                      </a:r>
                      <a:r>
                        <a:rPr sz="1600" spc="-20" dirty="0">
                          <a:solidFill>
                            <a:srgbClr val="3E3E3E"/>
                          </a:solidFill>
                          <a:latin typeface="Arial"/>
                          <a:cs typeface="Arial"/>
                        </a:rPr>
                        <a:t>y</a:t>
                      </a:r>
                      <a:r>
                        <a:rPr sz="1600" dirty="0">
                          <a:solidFill>
                            <a:srgbClr val="3E3E3E"/>
                          </a:solidFill>
                          <a:latin typeface="Arial"/>
                          <a:cs typeface="Arial"/>
                        </a:rPr>
                        <a:t>,</a:t>
                      </a:r>
                      <a:r>
                        <a:rPr sz="1600" spc="-5" dirty="0">
                          <a:solidFill>
                            <a:srgbClr val="3E3E3E"/>
                          </a:solidFill>
                          <a:latin typeface="Arial"/>
                          <a:cs typeface="Arial"/>
                        </a:rPr>
                        <a:t> </a:t>
                      </a:r>
                      <a:r>
                        <a:rPr sz="1600" spc="5" dirty="0">
                          <a:solidFill>
                            <a:srgbClr val="3E3E3E"/>
                          </a:solidFill>
                          <a:latin typeface="Arial"/>
                          <a:cs typeface="Arial"/>
                        </a:rPr>
                        <a:t>s</a:t>
                      </a:r>
                      <a:r>
                        <a:rPr sz="1600" spc="10" dirty="0">
                          <a:solidFill>
                            <a:srgbClr val="3E3E3E"/>
                          </a:solidFill>
                          <a:latin typeface="Arial"/>
                          <a:cs typeface="Arial"/>
                        </a:rPr>
                        <a:t>t</a:t>
                      </a:r>
                      <a:r>
                        <a:rPr sz="1600" spc="-5" dirty="0">
                          <a:solidFill>
                            <a:srgbClr val="3E3E3E"/>
                          </a:solidFill>
                          <a:latin typeface="Arial"/>
                          <a:cs typeface="Arial"/>
                        </a:rPr>
                        <a:t>re</a:t>
                      </a:r>
                      <a:r>
                        <a:rPr sz="1600" spc="5" dirty="0">
                          <a:solidFill>
                            <a:srgbClr val="3E3E3E"/>
                          </a:solidFill>
                          <a:latin typeface="Arial"/>
                          <a:cs typeface="Arial"/>
                        </a:rPr>
                        <a:t>a</a:t>
                      </a:r>
                      <a:r>
                        <a:rPr sz="1600" spc="-5" dirty="0">
                          <a:solidFill>
                            <a:srgbClr val="3E3E3E"/>
                          </a:solidFill>
                          <a:latin typeface="Arial"/>
                          <a:cs typeface="Arial"/>
                        </a:rPr>
                        <a:t>m</a:t>
                      </a:r>
                      <a:r>
                        <a:rPr sz="1600" spc="5" dirty="0">
                          <a:solidFill>
                            <a:srgbClr val="3E3E3E"/>
                          </a:solidFill>
                          <a:latin typeface="Arial"/>
                          <a:cs typeface="Arial"/>
                        </a:rPr>
                        <a:t>i</a:t>
                      </a:r>
                      <a:r>
                        <a:rPr sz="1600" spc="-5" dirty="0">
                          <a:solidFill>
                            <a:srgbClr val="3E3E3E"/>
                          </a:solidFill>
                          <a:latin typeface="Arial"/>
                          <a:cs typeface="Arial"/>
                        </a:rPr>
                        <a:t>ng</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2"/>
                  </a:ext>
                </a:extLst>
              </a:tr>
              <a:tr h="320344">
                <a:tc>
                  <a:txBody>
                    <a:bodyPr/>
                    <a:lstStyle/>
                    <a:p>
                      <a:pPr algn="ctr">
                        <a:lnSpc>
                          <a:spcPct val="100000"/>
                        </a:lnSpc>
                      </a:pPr>
                      <a:r>
                        <a:rPr sz="1600" dirty="0">
                          <a:solidFill>
                            <a:srgbClr val="3E3E3E"/>
                          </a:solidFill>
                          <a:latin typeface="Arial"/>
                          <a:cs typeface="Arial"/>
                        </a:rPr>
                        <a:t>Lite</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marL="122555">
                        <a:lnSpc>
                          <a:spcPct val="100000"/>
                        </a:lnSpc>
                      </a:pP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aditional</a:t>
                      </a:r>
                      <a:r>
                        <a:rPr sz="1600" spc="5" dirty="0">
                          <a:solidFill>
                            <a:srgbClr val="3E3E3E"/>
                          </a:solidFill>
                          <a:latin typeface="Arial"/>
                          <a:cs typeface="Arial"/>
                        </a:rPr>
                        <a:t> </a:t>
                      </a:r>
                      <a:r>
                        <a:rPr sz="1600" dirty="0">
                          <a:solidFill>
                            <a:srgbClr val="3E3E3E"/>
                          </a:solidFill>
                          <a:latin typeface="Arial"/>
                          <a:cs typeface="Arial"/>
                        </a:rPr>
                        <a:t>ad</a:t>
                      </a:r>
                      <a:r>
                        <a:rPr sz="1600" spc="10" dirty="0">
                          <a:solidFill>
                            <a:srgbClr val="3E3E3E"/>
                          </a:solidFill>
                          <a:latin typeface="Arial"/>
                          <a:cs typeface="Arial"/>
                        </a:rPr>
                        <a:t>d</a:t>
                      </a:r>
                      <a:r>
                        <a:rPr sz="1600" dirty="0">
                          <a:solidFill>
                            <a:srgbClr val="3E3E3E"/>
                          </a:solidFill>
                          <a:latin typeface="Arial"/>
                          <a:cs typeface="Arial"/>
                        </a:rPr>
                        <a:t>r</a:t>
                      </a:r>
                      <a:r>
                        <a:rPr sz="1600" spc="5" dirty="0">
                          <a:solidFill>
                            <a:srgbClr val="3E3E3E"/>
                          </a:solidFill>
                          <a:latin typeface="Arial"/>
                          <a:cs typeface="Arial"/>
                        </a:rPr>
                        <a:t>e</a:t>
                      </a:r>
                      <a:r>
                        <a:rPr sz="1600" dirty="0">
                          <a:solidFill>
                            <a:srgbClr val="3E3E3E"/>
                          </a:solidFill>
                          <a:latin typeface="Arial"/>
                          <a:cs typeface="Arial"/>
                        </a:rPr>
                        <a:t>ss/dat</a:t>
                      </a:r>
                      <a:r>
                        <a:rPr sz="1600" spc="15" dirty="0">
                          <a:solidFill>
                            <a:srgbClr val="3E3E3E"/>
                          </a:solidFill>
                          <a:latin typeface="Arial"/>
                          <a:cs typeface="Arial"/>
                        </a:rPr>
                        <a:t>a</a:t>
                      </a:r>
                      <a:r>
                        <a:rPr sz="1600" dirty="0">
                          <a:solidFill>
                            <a:srgbClr val="3E3E3E"/>
                          </a:solidFill>
                          <a:latin typeface="Arial"/>
                          <a:cs typeface="Arial"/>
                        </a:rPr>
                        <a:t>—no</a:t>
                      </a:r>
                      <a:r>
                        <a:rPr sz="1600" spc="-5" dirty="0">
                          <a:solidFill>
                            <a:srgbClr val="3E3E3E"/>
                          </a:solidFill>
                          <a:latin typeface="Arial"/>
                          <a:cs typeface="Arial"/>
                        </a:rPr>
                        <a:t> </a:t>
                      </a:r>
                      <a:r>
                        <a:rPr sz="1600" dirty="0">
                          <a:solidFill>
                            <a:srgbClr val="3E3E3E"/>
                          </a:solidFill>
                          <a:latin typeface="Arial"/>
                          <a:cs typeface="Arial"/>
                        </a:rPr>
                        <a:t>bur</a:t>
                      </a:r>
                      <a:r>
                        <a:rPr sz="1600" spc="15" dirty="0">
                          <a:solidFill>
                            <a:srgbClr val="3E3E3E"/>
                          </a:solidFill>
                          <a:latin typeface="Arial"/>
                          <a:cs typeface="Arial"/>
                        </a:rPr>
                        <a:t>s</a:t>
                      </a:r>
                      <a:r>
                        <a:rPr sz="1600" dirty="0">
                          <a:solidFill>
                            <a:srgbClr val="3E3E3E"/>
                          </a:solidFill>
                          <a:latin typeface="Arial"/>
                          <a:cs typeface="Arial"/>
                        </a:rPr>
                        <a:t>t</a:t>
                      </a:r>
                      <a:r>
                        <a:rPr sz="1600" spc="-5"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i</a:t>
                      </a:r>
                      <a:r>
                        <a:rPr sz="1600" dirty="0">
                          <a:solidFill>
                            <a:srgbClr val="3E3E3E"/>
                          </a:solidFill>
                          <a:latin typeface="Arial"/>
                          <a:cs typeface="Arial"/>
                        </a:rPr>
                        <a:t>ngle</a:t>
                      </a:r>
                      <a:r>
                        <a:rPr sz="1600" spc="-5" dirty="0">
                          <a:solidFill>
                            <a:srgbClr val="3E3E3E"/>
                          </a:solidFill>
                          <a:latin typeface="Arial"/>
                          <a:cs typeface="Arial"/>
                        </a:rPr>
                        <a:t> </a:t>
                      </a:r>
                      <a:r>
                        <a:rPr sz="1600" dirty="0">
                          <a:solidFill>
                            <a:srgbClr val="3E3E3E"/>
                          </a:solidFill>
                          <a:latin typeface="Arial"/>
                          <a:cs typeface="Arial"/>
                        </a:rPr>
                        <a:t>address,</a:t>
                      </a:r>
                      <a:r>
                        <a:rPr sz="1600" spc="-5" dirty="0">
                          <a:solidFill>
                            <a:srgbClr val="3E3E3E"/>
                          </a:solidFill>
                          <a:latin typeface="Arial"/>
                          <a:cs typeface="Arial"/>
                        </a:rPr>
                        <a:t> </a:t>
                      </a:r>
                      <a:r>
                        <a:rPr sz="1600" dirty="0">
                          <a:solidFill>
                            <a:srgbClr val="3E3E3E"/>
                          </a:solidFill>
                          <a:latin typeface="Arial"/>
                          <a:cs typeface="Arial"/>
                        </a:rPr>
                        <a:t>single</a:t>
                      </a:r>
                      <a:r>
                        <a:rPr sz="1600" spc="-5" dirty="0">
                          <a:solidFill>
                            <a:srgbClr val="3E3E3E"/>
                          </a:solidFill>
                          <a:latin typeface="Arial"/>
                          <a:cs typeface="Arial"/>
                        </a:rPr>
                        <a:t> </a:t>
                      </a:r>
                      <a:r>
                        <a:rPr sz="1600" dirty="0">
                          <a:solidFill>
                            <a:srgbClr val="3E3E3E"/>
                          </a:solidFill>
                          <a:latin typeface="Arial"/>
                          <a:cs typeface="Arial"/>
                        </a:rPr>
                        <a:t>data</a:t>
                      </a:r>
                      <a:r>
                        <a:rPr sz="1600" spc="-5" dirty="0">
                          <a:solidFill>
                            <a:srgbClr val="3E3E3E"/>
                          </a:solidFill>
                          <a:latin typeface="Arial"/>
                          <a:cs typeface="Arial"/>
                        </a:rPr>
                        <a:t> </a:t>
                      </a:r>
                      <a:r>
                        <a:rPr sz="1600" dirty="0">
                          <a:solidFill>
                            <a:srgbClr val="3E3E3E"/>
                          </a:solidFill>
                          <a:latin typeface="Arial"/>
                          <a:cs typeface="Arial"/>
                        </a:rPr>
                        <a:t>on</a:t>
                      </a:r>
                      <a:r>
                        <a:rPr sz="1600" spc="20" dirty="0">
                          <a:solidFill>
                            <a:srgbClr val="3E3E3E"/>
                          </a:solidFill>
                          <a:latin typeface="Arial"/>
                          <a:cs typeface="Arial"/>
                        </a:rPr>
                        <a:t>l</a:t>
                      </a:r>
                      <a:r>
                        <a:rPr sz="1600" spc="-20" dirty="0">
                          <a:solidFill>
                            <a:srgbClr val="3E3E3E"/>
                          </a:solidFill>
                          <a:latin typeface="Arial"/>
                          <a:cs typeface="Arial"/>
                        </a:rPr>
                        <a:t>y</a:t>
                      </a:r>
                      <a:r>
                        <a:rPr sz="1600" dirty="0">
                          <a:solidFill>
                            <a:srgbClr val="3E3E3E"/>
                          </a:solidFill>
                          <a:latin typeface="Arial"/>
                          <a:cs typeface="Arial"/>
                        </a:rPr>
                        <a:t>)</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97149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5FD4-9DBE-49BE-9A91-F60140B35004}"/>
              </a:ext>
            </a:extLst>
          </p:cNvPr>
          <p:cNvSpPr>
            <a:spLocks noGrp="1"/>
          </p:cNvSpPr>
          <p:nvPr>
            <p:ph type="title"/>
          </p:nvPr>
        </p:nvSpPr>
        <p:spPr/>
        <p:txBody>
          <a:bodyPr/>
          <a:lstStyle/>
          <a:p>
            <a:r>
              <a:rPr lang="en-US" dirty="0"/>
              <a:t>What is AXI</a:t>
            </a:r>
            <a:endParaRPr lang="en-GB" dirty="0"/>
          </a:p>
        </p:txBody>
      </p:sp>
      <p:sp>
        <p:nvSpPr>
          <p:cNvPr id="3" name="Footer Placeholder 2">
            <a:extLst>
              <a:ext uri="{FF2B5EF4-FFF2-40B4-BE49-F238E27FC236}">
                <a16:creationId xmlns:a16="http://schemas.microsoft.com/office/drawing/2014/main" id="{B233CB25-772B-4C4D-8849-131E5DF95290}"/>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630A5C16-40F1-496D-8ADF-0C88259C9A71}"/>
              </a:ext>
            </a:extLst>
          </p:cNvPr>
          <p:cNvSpPr>
            <a:spLocks noGrp="1"/>
          </p:cNvSpPr>
          <p:nvPr>
            <p:ph type="sldNum" sz="quarter" idx="4"/>
          </p:nvPr>
        </p:nvSpPr>
        <p:spPr/>
        <p:txBody>
          <a:bodyPr/>
          <a:lstStyle/>
          <a:p>
            <a:fld id="{EF03F2D8-09E8-4F65-B5E4-919B7BA10877}" type="slidenum">
              <a:rPr lang="en-US" smtClean="0"/>
              <a:pPr/>
              <a:t>34</a:t>
            </a:fld>
            <a:endParaRPr lang="en-US"/>
          </a:p>
        </p:txBody>
      </p:sp>
      <p:sp>
        <p:nvSpPr>
          <p:cNvPr id="6" name="object 6">
            <a:extLst>
              <a:ext uri="{FF2B5EF4-FFF2-40B4-BE49-F238E27FC236}">
                <a16:creationId xmlns:a16="http://schemas.microsoft.com/office/drawing/2014/main" id="{1DA63C05-C58A-4093-843B-21657BED44BE}"/>
              </a:ext>
            </a:extLst>
          </p:cNvPr>
          <p:cNvSpPr txBox="1"/>
          <p:nvPr/>
        </p:nvSpPr>
        <p:spPr>
          <a:xfrm>
            <a:off x="915729" y="2075781"/>
            <a:ext cx="3785235" cy="254000"/>
          </a:xfrm>
          <a:prstGeom prst="rect">
            <a:avLst/>
          </a:prstGeom>
        </p:spPr>
        <p:txBody>
          <a:bodyPr vert="horz" wrap="square" lIns="0" tIns="0" rIns="0" bIns="0" rtlCol="0">
            <a:spAutoFit/>
          </a:bodyPr>
          <a:lstStyle/>
          <a:p>
            <a:pPr marL="12700">
              <a:lnSpc>
                <a:spcPct val="100000"/>
              </a:lnSpc>
            </a:pPr>
            <a:r>
              <a:rPr sz="1800" dirty="0">
                <a:solidFill>
                  <a:srgbClr val="404040"/>
                </a:solidFill>
                <a:latin typeface="Arial"/>
                <a:cs typeface="Arial"/>
              </a:rPr>
              <a:t>A</a:t>
            </a:r>
            <a:r>
              <a:rPr sz="1800" spc="-15" dirty="0">
                <a:solidFill>
                  <a:srgbClr val="404040"/>
                </a:solidFill>
                <a:latin typeface="Arial"/>
                <a:cs typeface="Arial"/>
              </a:rPr>
              <a:t>X</a:t>
            </a:r>
            <a:r>
              <a:rPr sz="1800" dirty="0">
                <a:solidFill>
                  <a:srgbClr val="404040"/>
                </a:solidFill>
                <a:latin typeface="Arial"/>
                <a:cs typeface="Arial"/>
              </a:rPr>
              <a:t>I</a:t>
            </a:r>
            <a:r>
              <a:rPr sz="1800" spc="5" dirty="0">
                <a:solidFill>
                  <a:srgbClr val="404040"/>
                </a:solidFill>
                <a:latin typeface="Arial"/>
                <a:cs typeface="Arial"/>
              </a:rPr>
              <a:t> </a:t>
            </a:r>
            <a:r>
              <a:rPr sz="1800" dirty="0">
                <a:solidFill>
                  <a:srgbClr val="404040"/>
                </a:solidFill>
                <a:latin typeface="Arial"/>
                <a:cs typeface="Arial"/>
              </a:rPr>
              <a:t>is A</a:t>
            </a:r>
            <a:r>
              <a:rPr sz="1800" spc="-10" dirty="0">
                <a:solidFill>
                  <a:srgbClr val="404040"/>
                </a:solidFill>
                <a:latin typeface="Arial"/>
                <a:cs typeface="Arial"/>
              </a:rPr>
              <a:t>d</a:t>
            </a:r>
            <a:r>
              <a:rPr sz="1800" dirty="0">
                <a:solidFill>
                  <a:srgbClr val="404040"/>
                </a:solidFill>
                <a:latin typeface="Arial"/>
                <a:cs typeface="Arial"/>
              </a:rPr>
              <a:t>v</a:t>
            </a:r>
            <a:r>
              <a:rPr sz="1800" spc="5" dirty="0">
                <a:solidFill>
                  <a:srgbClr val="404040"/>
                </a:solidFill>
                <a:latin typeface="Arial"/>
                <a:cs typeface="Arial"/>
              </a:rPr>
              <a:t>a</a:t>
            </a:r>
            <a:r>
              <a:rPr sz="1800" dirty="0">
                <a:solidFill>
                  <a:srgbClr val="404040"/>
                </a:solidFill>
                <a:latin typeface="Arial"/>
                <a:cs typeface="Arial"/>
              </a:rPr>
              <a:t>nced </a:t>
            </a:r>
            <a:r>
              <a:rPr sz="1800" spc="5" dirty="0">
                <a:solidFill>
                  <a:srgbClr val="404040"/>
                </a:solidFill>
                <a:latin typeface="Arial"/>
                <a:cs typeface="Arial"/>
              </a:rPr>
              <a:t>e</a:t>
            </a:r>
            <a:r>
              <a:rPr sz="1800" spc="-15" dirty="0">
                <a:solidFill>
                  <a:srgbClr val="404040"/>
                </a:solidFill>
                <a:latin typeface="Arial"/>
                <a:cs typeface="Arial"/>
              </a:rPr>
              <a:t>X</a:t>
            </a:r>
            <a:r>
              <a:rPr sz="1800" dirty="0">
                <a:solidFill>
                  <a:srgbClr val="404040"/>
                </a:solidFill>
                <a:latin typeface="Arial"/>
                <a:cs typeface="Arial"/>
              </a:rPr>
              <a:t>te</a:t>
            </a:r>
            <a:r>
              <a:rPr sz="1800" spc="-10" dirty="0">
                <a:solidFill>
                  <a:srgbClr val="404040"/>
                </a:solidFill>
                <a:latin typeface="Arial"/>
                <a:cs typeface="Arial"/>
              </a:rPr>
              <a:t>n</a:t>
            </a:r>
            <a:r>
              <a:rPr sz="1800" dirty="0">
                <a:solidFill>
                  <a:srgbClr val="404040"/>
                </a:solidFill>
                <a:latin typeface="Arial"/>
                <a:cs typeface="Arial"/>
              </a:rPr>
              <a:t>s</a:t>
            </a:r>
            <a:r>
              <a:rPr sz="1800" spc="5" dirty="0">
                <a:solidFill>
                  <a:srgbClr val="404040"/>
                </a:solidFill>
                <a:latin typeface="Arial"/>
                <a:cs typeface="Arial"/>
              </a:rPr>
              <a:t>i</a:t>
            </a:r>
            <a:r>
              <a:rPr sz="1800" dirty="0">
                <a:solidFill>
                  <a:srgbClr val="404040"/>
                </a:solidFill>
                <a:latin typeface="Arial"/>
                <a:cs typeface="Arial"/>
              </a:rPr>
              <a:t>ble Int</a:t>
            </a:r>
            <a:r>
              <a:rPr sz="1800" spc="-10" dirty="0">
                <a:solidFill>
                  <a:srgbClr val="404040"/>
                </a:solidFill>
                <a:latin typeface="Arial"/>
                <a:cs typeface="Arial"/>
              </a:rPr>
              <a:t>e</a:t>
            </a:r>
            <a:r>
              <a:rPr sz="1800" dirty="0">
                <a:solidFill>
                  <a:srgbClr val="404040"/>
                </a:solidFill>
                <a:latin typeface="Arial"/>
                <a:cs typeface="Arial"/>
              </a:rPr>
              <a:t>rface</a:t>
            </a:r>
            <a:endParaRPr sz="1800" dirty="0">
              <a:latin typeface="Arial"/>
              <a:cs typeface="Arial"/>
            </a:endParaRPr>
          </a:p>
        </p:txBody>
      </p:sp>
      <p:sp>
        <p:nvSpPr>
          <p:cNvPr id="7" name="object 7">
            <a:extLst>
              <a:ext uri="{FF2B5EF4-FFF2-40B4-BE49-F238E27FC236}">
                <a16:creationId xmlns:a16="http://schemas.microsoft.com/office/drawing/2014/main" id="{D8082EC8-192A-44B2-A71D-129F8746F116}"/>
              </a:ext>
            </a:extLst>
          </p:cNvPr>
          <p:cNvSpPr txBox="1"/>
          <p:nvPr/>
        </p:nvSpPr>
        <p:spPr>
          <a:xfrm>
            <a:off x="915729" y="2400039"/>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8" name="object 8">
            <a:extLst>
              <a:ext uri="{FF2B5EF4-FFF2-40B4-BE49-F238E27FC236}">
                <a16:creationId xmlns:a16="http://schemas.microsoft.com/office/drawing/2014/main" id="{0A43A05A-412C-4EEF-BB14-DAE7878738DD}"/>
              </a:ext>
            </a:extLst>
          </p:cNvPr>
          <p:cNvSpPr txBox="1"/>
          <p:nvPr/>
        </p:nvSpPr>
        <p:spPr>
          <a:xfrm>
            <a:off x="1144633" y="2372618"/>
            <a:ext cx="4629150" cy="1316990"/>
          </a:xfrm>
          <a:prstGeom prst="rect">
            <a:avLst/>
          </a:prstGeom>
        </p:spPr>
        <p:txBody>
          <a:bodyPr vert="horz" wrap="square" lIns="0" tIns="0" rIns="0" bIns="0" rtlCol="0">
            <a:spAutoFit/>
          </a:bodyPr>
          <a:lstStyle/>
          <a:p>
            <a:pPr marL="12700" marR="668020">
              <a:lnSpc>
                <a:spcPct val="112000"/>
              </a:lnSpc>
            </a:pPr>
            <a:r>
              <a:rPr sz="1600" spc="-10" dirty="0">
                <a:solidFill>
                  <a:srgbClr val="3E3E3E"/>
                </a:solidFill>
                <a:latin typeface="Arial"/>
                <a:cs typeface="Arial"/>
              </a:rPr>
              <a:t>Separate</a:t>
            </a:r>
            <a:r>
              <a:rPr sz="1600" spc="-5" dirty="0">
                <a:solidFill>
                  <a:srgbClr val="3E3E3E"/>
                </a:solidFill>
                <a:latin typeface="Arial"/>
                <a:cs typeface="Arial"/>
              </a:rPr>
              <a:t> a</a:t>
            </a:r>
            <a:r>
              <a:rPr sz="1600" spc="-10" dirty="0">
                <a:solidFill>
                  <a:srgbClr val="3E3E3E"/>
                </a:solidFill>
                <a:latin typeface="Arial"/>
                <a:cs typeface="Arial"/>
              </a:rPr>
              <a:t>ddre</a:t>
            </a:r>
            <a:r>
              <a:rPr sz="1600" dirty="0">
                <a:solidFill>
                  <a:srgbClr val="3E3E3E"/>
                </a:solidFill>
                <a:latin typeface="Arial"/>
                <a:cs typeface="Arial"/>
              </a:rPr>
              <a:t>s</a:t>
            </a:r>
            <a:r>
              <a:rPr sz="1600" spc="-10" dirty="0">
                <a:solidFill>
                  <a:srgbClr val="3E3E3E"/>
                </a:solidFill>
                <a:latin typeface="Arial"/>
                <a:cs typeface="Arial"/>
              </a:rPr>
              <a:t>s,</a:t>
            </a:r>
            <a:r>
              <a:rPr sz="1600" spc="-5" dirty="0">
                <a:solidFill>
                  <a:srgbClr val="3E3E3E"/>
                </a:solidFill>
                <a:latin typeface="Arial"/>
                <a:cs typeface="Arial"/>
              </a:rPr>
              <a:t> </a:t>
            </a:r>
            <a:r>
              <a:rPr sz="1600" spc="-10" dirty="0">
                <a:solidFill>
                  <a:srgbClr val="3E3E3E"/>
                </a:solidFill>
                <a:latin typeface="Arial"/>
                <a:cs typeface="Arial"/>
              </a:rPr>
              <a:t>control,</a:t>
            </a:r>
            <a:r>
              <a:rPr sz="1600" dirty="0">
                <a:solidFill>
                  <a:srgbClr val="3E3E3E"/>
                </a:solidFill>
                <a:latin typeface="Arial"/>
                <a:cs typeface="Arial"/>
              </a:rPr>
              <a:t> </a:t>
            </a:r>
            <a:r>
              <a:rPr sz="1600" spc="-10" dirty="0">
                <a:solidFill>
                  <a:srgbClr val="3E3E3E"/>
                </a:solidFill>
                <a:latin typeface="Arial"/>
                <a:cs typeface="Arial"/>
              </a:rPr>
              <a:t>and</a:t>
            </a:r>
            <a:r>
              <a:rPr sz="1600" spc="-5" dirty="0">
                <a:solidFill>
                  <a:srgbClr val="3E3E3E"/>
                </a:solidFill>
                <a:latin typeface="Arial"/>
                <a:cs typeface="Arial"/>
              </a:rPr>
              <a:t> </a:t>
            </a:r>
            <a:r>
              <a:rPr sz="1600" spc="-10" dirty="0">
                <a:solidFill>
                  <a:srgbClr val="3E3E3E"/>
                </a:solidFill>
                <a:latin typeface="Arial"/>
                <a:cs typeface="Arial"/>
              </a:rPr>
              <a:t>d</a:t>
            </a:r>
            <a:r>
              <a:rPr sz="1600" dirty="0">
                <a:solidFill>
                  <a:srgbClr val="3E3E3E"/>
                </a:solidFill>
                <a:latin typeface="Arial"/>
                <a:cs typeface="Arial"/>
              </a:rPr>
              <a:t>a</a:t>
            </a:r>
            <a:r>
              <a:rPr sz="1600" spc="-10" dirty="0">
                <a:solidFill>
                  <a:srgbClr val="3E3E3E"/>
                </a:solidFill>
                <a:latin typeface="Arial"/>
                <a:cs typeface="Arial"/>
              </a:rPr>
              <a:t>ta</a:t>
            </a:r>
            <a:r>
              <a:rPr sz="1600" spc="-5" dirty="0">
                <a:solidFill>
                  <a:srgbClr val="3E3E3E"/>
                </a:solidFill>
                <a:latin typeface="Arial"/>
                <a:cs typeface="Arial"/>
              </a:rPr>
              <a:t> </a:t>
            </a:r>
            <a:r>
              <a:rPr sz="1600" spc="-10" dirty="0">
                <a:solidFill>
                  <a:srgbClr val="3E3E3E"/>
                </a:solidFill>
                <a:latin typeface="Arial"/>
                <a:cs typeface="Arial"/>
              </a:rPr>
              <a:t>pha</a:t>
            </a:r>
            <a:r>
              <a:rPr sz="1600" spc="-5" dirty="0">
                <a:solidFill>
                  <a:srgbClr val="3E3E3E"/>
                </a:solidFill>
                <a:latin typeface="Arial"/>
                <a:cs typeface="Arial"/>
              </a:rPr>
              <a:t>s</a:t>
            </a:r>
            <a:r>
              <a:rPr sz="1600" spc="-10" dirty="0">
                <a:solidFill>
                  <a:srgbClr val="3E3E3E"/>
                </a:solidFill>
                <a:latin typeface="Arial"/>
                <a:cs typeface="Arial"/>
              </a:rPr>
              <a:t>es Support</a:t>
            </a:r>
            <a:r>
              <a:rPr sz="1600" spc="-5" dirty="0">
                <a:solidFill>
                  <a:srgbClr val="3E3E3E"/>
                </a:solidFill>
                <a:latin typeface="Arial"/>
                <a:cs typeface="Arial"/>
              </a:rPr>
              <a:t> fo</a:t>
            </a:r>
            <a:r>
              <a:rPr sz="1600" spc="-10" dirty="0">
                <a:solidFill>
                  <a:srgbClr val="3E3E3E"/>
                </a:solidFill>
                <a:latin typeface="Arial"/>
                <a:cs typeface="Arial"/>
              </a:rPr>
              <a:t>r</a:t>
            </a:r>
            <a:r>
              <a:rPr sz="1600" spc="-5" dirty="0">
                <a:solidFill>
                  <a:srgbClr val="3E3E3E"/>
                </a:solidFill>
                <a:latin typeface="Arial"/>
                <a:cs typeface="Arial"/>
              </a:rPr>
              <a:t> </a:t>
            </a:r>
            <a:r>
              <a:rPr sz="1600" spc="-10" dirty="0">
                <a:solidFill>
                  <a:srgbClr val="3E3E3E"/>
                </a:solidFill>
                <a:latin typeface="Arial"/>
                <a:cs typeface="Arial"/>
              </a:rPr>
              <a:t>unal</a:t>
            </a:r>
            <a:r>
              <a:rPr sz="1600" dirty="0">
                <a:solidFill>
                  <a:srgbClr val="3E3E3E"/>
                </a:solidFill>
                <a:latin typeface="Arial"/>
                <a:cs typeface="Arial"/>
              </a:rPr>
              <a:t>i</a:t>
            </a:r>
            <a:r>
              <a:rPr sz="1600" spc="-10" dirty="0">
                <a:solidFill>
                  <a:srgbClr val="3E3E3E"/>
                </a:solidFill>
                <a:latin typeface="Arial"/>
                <a:cs typeface="Arial"/>
              </a:rPr>
              <a:t>gned</a:t>
            </a:r>
            <a:r>
              <a:rPr sz="1600" spc="-5" dirty="0">
                <a:solidFill>
                  <a:srgbClr val="3E3E3E"/>
                </a:solidFill>
                <a:latin typeface="Arial"/>
                <a:cs typeface="Arial"/>
              </a:rPr>
              <a:t> </a:t>
            </a:r>
            <a:r>
              <a:rPr sz="1600" spc="-10" dirty="0">
                <a:solidFill>
                  <a:srgbClr val="3E3E3E"/>
                </a:solidFill>
                <a:latin typeface="Arial"/>
                <a:cs typeface="Arial"/>
              </a:rPr>
              <a:t>data</a:t>
            </a:r>
            <a:r>
              <a:rPr sz="1600" dirty="0">
                <a:solidFill>
                  <a:srgbClr val="3E3E3E"/>
                </a:solidFill>
                <a:latin typeface="Arial"/>
                <a:cs typeface="Arial"/>
              </a:rPr>
              <a:t> </a:t>
            </a:r>
            <a:r>
              <a:rPr sz="1600" spc="0" dirty="0">
                <a:solidFill>
                  <a:srgbClr val="3E3E3E"/>
                </a:solidFill>
                <a:latin typeface="Arial"/>
                <a:cs typeface="Arial"/>
              </a:rPr>
              <a:t>t</a:t>
            </a:r>
            <a:r>
              <a:rPr sz="1600" spc="-10" dirty="0">
                <a:solidFill>
                  <a:srgbClr val="3E3E3E"/>
                </a:solidFill>
                <a:latin typeface="Arial"/>
                <a:cs typeface="Arial"/>
              </a:rPr>
              <a:t>rans</a:t>
            </a:r>
            <a:r>
              <a:rPr sz="1600" spc="0" dirty="0">
                <a:solidFill>
                  <a:srgbClr val="3E3E3E"/>
                </a:solidFill>
                <a:latin typeface="Arial"/>
                <a:cs typeface="Arial"/>
              </a:rPr>
              <a:t>f</a:t>
            </a:r>
            <a:r>
              <a:rPr sz="1600" spc="-10" dirty="0">
                <a:solidFill>
                  <a:srgbClr val="3E3E3E"/>
                </a:solidFill>
                <a:latin typeface="Arial"/>
                <a:cs typeface="Arial"/>
              </a:rPr>
              <a:t>ers</a:t>
            </a:r>
            <a:endParaRPr sz="1600" dirty="0">
              <a:latin typeface="Arial"/>
              <a:cs typeface="Arial"/>
            </a:endParaRPr>
          </a:p>
          <a:p>
            <a:pPr marL="12700">
              <a:lnSpc>
                <a:spcPct val="100000"/>
              </a:lnSpc>
              <a:spcBef>
                <a:spcPts val="215"/>
              </a:spcBef>
            </a:pPr>
            <a:r>
              <a:rPr sz="1600" spc="-10" dirty="0">
                <a:solidFill>
                  <a:srgbClr val="3E3E3E"/>
                </a:solidFill>
                <a:latin typeface="Arial"/>
                <a:cs typeface="Arial"/>
              </a:rPr>
              <a:t>Burst</a:t>
            </a:r>
            <a:r>
              <a:rPr sz="1600" spc="-15" dirty="0">
                <a:solidFill>
                  <a:srgbClr val="3E3E3E"/>
                </a:solidFill>
                <a:latin typeface="Arial"/>
                <a:cs typeface="Arial"/>
              </a:rPr>
              <a:t>-</a:t>
            </a:r>
            <a:r>
              <a:rPr sz="1600" spc="-10" dirty="0">
                <a:solidFill>
                  <a:srgbClr val="3E3E3E"/>
                </a:solidFill>
                <a:latin typeface="Arial"/>
                <a:cs typeface="Arial"/>
              </a:rPr>
              <a:t>ba</a:t>
            </a:r>
            <a:r>
              <a:rPr sz="1600" spc="-5" dirty="0">
                <a:solidFill>
                  <a:srgbClr val="3E3E3E"/>
                </a:solidFill>
                <a:latin typeface="Arial"/>
                <a:cs typeface="Arial"/>
              </a:rPr>
              <a:t>s</a:t>
            </a:r>
            <a:r>
              <a:rPr sz="1600" spc="-10" dirty="0">
                <a:solidFill>
                  <a:srgbClr val="3E3E3E"/>
                </a:solidFill>
                <a:latin typeface="Arial"/>
                <a:cs typeface="Arial"/>
              </a:rPr>
              <a:t>ed</a:t>
            </a:r>
            <a:r>
              <a:rPr sz="1600" spc="-5" dirty="0">
                <a:solidFill>
                  <a:srgbClr val="3E3E3E"/>
                </a:solidFill>
                <a:latin typeface="Arial"/>
                <a:cs typeface="Arial"/>
              </a:rPr>
              <a:t> tr</a:t>
            </a:r>
            <a:r>
              <a:rPr sz="1600" spc="-10" dirty="0">
                <a:solidFill>
                  <a:srgbClr val="3E3E3E"/>
                </a:solidFill>
                <a:latin typeface="Arial"/>
                <a:cs typeface="Arial"/>
              </a:rPr>
              <a:t>a</a:t>
            </a:r>
            <a:r>
              <a:rPr sz="1600" dirty="0">
                <a:solidFill>
                  <a:srgbClr val="3E3E3E"/>
                </a:solidFill>
                <a:latin typeface="Arial"/>
                <a:cs typeface="Arial"/>
              </a:rPr>
              <a:t>n</a:t>
            </a:r>
            <a:r>
              <a:rPr sz="1600" spc="-10" dirty="0">
                <a:solidFill>
                  <a:srgbClr val="3E3E3E"/>
                </a:solidFill>
                <a:latin typeface="Arial"/>
                <a:cs typeface="Arial"/>
              </a:rPr>
              <a:t>sactions</a:t>
            </a:r>
            <a:endParaRPr sz="1600" dirty="0">
              <a:latin typeface="Arial"/>
              <a:cs typeface="Arial"/>
            </a:endParaRPr>
          </a:p>
          <a:p>
            <a:pPr marL="12700">
              <a:lnSpc>
                <a:spcPct val="100000"/>
              </a:lnSpc>
              <a:spcBef>
                <a:spcPts val="225"/>
              </a:spcBef>
            </a:pPr>
            <a:r>
              <a:rPr sz="1600" spc="-10" dirty="0">
                <a:solidFill>
                  <a:srgbClr val="3E3E3E"/>
                </a:solidFill>
                <a:latin typeface="Arial"/>
                <a:cs typeface="Arial"/>
              </a:rPr>
              <a:t>Issuing</a:t>
            </a:r>
            <a:r>
              <a:rPr sz="1600" spc="-5" dirty="0">
                <a:solidFill>
                  <a:srgbClr val="3E3E3E"/>
                </a:solidFill>
                <a:latin typeface="Arial"/>
                <a:cs typeface="Arial"/>
              </a:rPr>
              <a:t> </a:t>
            </a:r>
            <a:r>
              <a:rPr sz="1600" spc="-10" dirty="0">
                <a:solidFill>
                  <a:srgbClr val="3E3E3E"/>
                </a:solidFill>
                <a:latin typeface="Arial"/>
                <a:cs typeface="Arial"/>
              </a:rPr>
              <a:t>of</a:t>
            </a:r>
            <a:r>
              <a:rPr sz="1600" spc="-5" dirty="0">
                <a:solidFill>
                  <a:srgbClr val="3E3E3E"/>
                </a:solidFill>
                <a:latin typeface="Arial"/>
                <a:cs typeface="Arial"/>
              </a:rPr>
              <a:t> </a:t>
            </a:r>
            <a:r>
              <a:rPr sz="1600" spc="-10" dirty="0">
                <a:solidFill>
                  <a:srgbClr val="3E3E3E"/>
                </a:solidFill>
                <a:latin typeface="Arial"/>
                <a:cs typeface="Arial"/>
              </a:rPr>
              <a:t>multip</a:t>
            </a:r>
            <a:r>
              <a:rPr sz="1600" spc="-15" dirty="0">
                <a:solidFill>
                  <a:srgbClr val="3E3E3E"/>
                </a:solidFill>
                <a:latin typeface="Arial"/>
                <a:cs typeface="Arial"/>
              </a:rPr>
              <a:t>l</a:t>
            </a:r>
            <a:r>
              <a:rPr sz="1600" spc="-10" dirty="0">
                <a:solidFill>
                  <a:srgbClr val="3E3E3E"/>
                </a:solidFill>
                <a:latin typeface="Arial"/>
                <a:cs typeface="Arial"/>
              </a:rPr>
              <a:t>e</a:t>
            </a:r>
            <a:r>
              <a:rPr sz="1600" spc="-5" dirty="0">
                <a:solidFill>
                  <a:srgbClr val="3E3E3E"/>
                </a:solidFill>
                <a:latin typeface="Arial"/>
                <a:cs typeface="Arial"/>
              </a:rPr>
              <a:t> </a:t>
            </a:r>
            <a:r>
              <a:rPr sz="1600" spc="-10" dirty="0">
                <a:solidFill>
                  <a:srgbClr val="3E3E3E"/>
                </a:solidFill>
                <a:latin typeface="Arial"/>
                <a:cs typeface="Arial"/>
              </a:rPr>
              <a:t>out</a:t>
            </a:r>
            <a:r>
              <a:rPr sz="1600" spc="-5" dirty="0">
                <a:solidFill>
                  <a:srgbClr val="3E3E3E"/>
                </a:solidFill>
                <a:latin typeface="Arial"/>
                <a:cs typeface="Arial"/>
              </a:rPr>
              <a:t>s</a:t>
            </a:r>
            <a:r>
              <a:rPr sz="1600" spc="-10" dirty="0">
                <a:solidFill>
                  <a:srgbClr val="3E3E3E"/>
                </a:solidFill>
                <a:latin typeface="Arial"/>
                <a:cs typeface="Arial"/>
              </a:rPr>
              <a:t>tand</a:t>
            </a:r>
            <a:r>
              <a:rPr sz="1600" dirty="0">
                <a:solidFill>
                  <a:srgbClr val="3E3E3E"/>
                </a:solidFill>
                <a:latin typeface="Arial"/>
                <a:cs typeface="Arial"/>
              </a:rPr>
              <a:t>i</a:t>
            </a:r>
            <a:r>
              <a:rPr sz="1600" spc="-10" dirty="0">
                <a:solidFill>
                  <a:srgbClr val="3E3E3E"/>
                </a:solidFill>
                <a:latin typeface="Arial"/>
                <a:cs typeface="Arial"/>
              </a:rPr>
              <a:t>ng</a:t>
            </a:r>
            <a:r>
              <a:rPr sz="1600" spc="-5" dirty="0">
                <a:solidFill>
                  <a:srgbClr val="3E3E3E"/>
                </a:solidFill>
                <a:latin typeface="Arial"/>
                <a:cs typeface="Arial"/>
              </a:rPr>
              <a:t> </a:t>
            </a:r>
            <a:r>
              <a:rPr sz="1600" spc="-10" dirty="0">
                <a:solidFill>
                  <a:srgbClr val="3E3E3E"/>
                </a:solidFill>
                <a:latin typeface="Arial"/>
                <a:cs typeface="Arial"/>
              </a:rPr>
              <a:t>a</a:t>
            </a:r>
            <a:r>
              <a:rPr sz="1600" dirty="0">
                <a:solidFill>
                  <a:srgbClr val="3E3E3E"/>
                </a:solidFill>
                <a:latin typeface="Arial"/>
                <a:cs typeface="Arial"/>
              </a:rPr>
              <a:t>d</a:t>
            </a:r>
            <a:r>
              <a:rPr sz="1600" spc="-10" dirty="0">
                <a:solidFill>
                  <a:srgbClr val="3E3E3E"/>
                </a:solidFill>
                <a:latin typeface="Arial"/>
                <a:cs typeface="Arial"/>
              </a:rPr>
              <a:t>dres</a:t>
            </a:r>
            <a:r>
              <a:rPr sz="1600" spc="-5" dirty="0">
                <a:solidFill>
                  <a:srgbClr val="3E3E3E"/>
                </a:solidFill>
                <a:latin typeface="Arial"/>
                <a:cs typeface="Arial"/>
              </a:rPr>
              <a:t>s</a:t>
            </a:r>
            <a:r>
              <a:rPr sz="1600" spc="-10" dirty="0">
                <a:solidFill>
                  <a:srgbClr val="3E3E3E"/>
                </a:solidFill>
                <a:latin typeface="Arial"/>
                <a:cs typeface="Arial"/>
              </a:rPr>
              <a:t>es</a:t>
            </a:r>
            <a:endParaRPr sz="1600" dirty="0">
              <a:latin typeface="Arial"/>
              <a:cs typeface="Arial"/>
            </a:endParaRPr>
          </a:p>
          <a:p>
            <a:pPr marL="12700">
              <a:lnSpc>
                <a:spcPct val="100000"/>
              </a:lnSpc>
              <a:spcBef>
                <a:spcPts val="215"/>
              </a:spcBef>
            </a:pPr>
            <a:r>
              <a:rPr sz="1600" spc="-10" dirty="0">
                <a:solidFill>
                  <a:srgbClr val="3E3E3E"/>
                </a:solidFill>
                <a:latin typeface="Arial"/>
                <a:cs typeface="Arial"/>
              </a:rPr>
              <a:t>Ea</a:t>
            </a:r>
            <a:r>
              <a:rPr sz="1600" spc="-5" dirty="0">
                <a:solidFill>
                  <a:srgbClr val="3E3E3E"/>
                </a:solidFill>
                <a:latin typeface="Arial"/>
                <a:cs typeface="Arial"/>
              </a:rPr>
              <a:t>s</a:t>
            </a:r>
            <a:r>
              <a:rPr sz="1600" spc="-10" dirty="0">
                <a:solidFill>
                  <a:srgbClr val="3E3E3E"/>
                </a:solidFill>
                <a:latin typeface="Arial"/>
                <a:cs typeface="Arial"/>
              </a:rPr>
              <a:t>y to</a:t>
            </a:r>
            <a:r>
              <a:rPr sz="1600" spc="-5" dirty="0">
                <a:solidFill>
                  <a:srgbClr val="3E3E3E"/>
                </a:solidFill>
                <a:latin typeface="Arial"/>
                <a:cs typeface="Arial"/>
              </a:rPr>
              <a:t> c</a:t>
            </a:r>
            <a:r>
              <a:rPr sz="1600" spc="-10" dirty="0">
                <a:solidFill>
                  <a:srgbClr val="3E3E3E"/>
                </a:solidFill>
                <a:latin typeface="Arial"/>
                <a:cs typeface="Arial"/>
              </a:rPr>
              <a:t>lose</a:t>
            </a:r>
            <a:r>
              <a:rPr sz="1600" spc="-5" dirty="0">
                <a:solidFill>
                  <a:srgbClr val="3E3E3E"/>
                </a:solidFill>
                <a:latin typeface="Arial"/>
                <a:cs typeface="Arial"/>
              </a:rPr>
              <a:t> </a:t>
            </a:r>
            <a:r>
              <a:rPr sz="1600" spc="-10" dirty="0">
                <a:solidFill>
                  <a:srgbClr val="3E3E3E"/>
                </a:solidFill>
                <a:latin typeface="Arial"/>
                <a:cs typeface="Arial"/>
              </a:rPr>
              <a:t>tim</a:t>
            </a:r>
            <a:r>
              <a:rPr sz="1600" dirty="0">
                <a:solidFill>
                  <a:srgbClr val="3E3E3E"/>
                </a:solidFill>
                <a:latin typeface="Arial"/>
                <a:cs typeface="Arial"/>
              </a:rPr>
              <a:t>i</a:t>
            </a:r>
            <a:r>
              <a:rPr sz="1600" spc="-10" dirty="0">
                <a:solidFill>
                  <a:srgbClr val="3E3E3E"/>
                </a:solidFill>
                <a:latin typeface="Arial"/>
                <a:cs typeface="Arial"/>
              </a:rPr>
              <a:t>ng</a:t>
            </a:r>
            <a:r>
              <a:rPr sz="1600" spc="-5" dirty="0">
                <a:solidFill>
                  <a:srgbClr val="3E3E3E"/>
                </a:solidFill>
                <a:latin typeface="Arial"/>
                <a:cs typeface="Arial"/>
              </a:rPr>
              <a:t> </a:t>
            </a:r>
            <a:r>
              <a:rPr sz="1600" spc="-30" dirty="0">
                <a:solidFill>
                  <a:srgbClr val="3E3E3E"/>
                </a:solidFill>
                <a:latin typeface="Arial"/>
                <a:cs typeface="Arial"/>
              </a:rPr>
              <a:t>w</a:t>
            </a:r>
            <a:r>
              <a:rPr sz="1600" spc="-10" dirty="0">
                <a:solidFill>
                  <a:srgbClr val="3E3E3E"/>
                </a:solidFill>
                <a:latin typeface="Arial"/>
                <a:cs typeface="Arial"/>
              </a:rPr>
              <a:t>ith</a:t>
            </a:r>
            <a:r>
              <a:rPr sz="1600" spc="-5" dirty="0">
                <a:solidFill>
                  <a:srgbClr val="3E3E3E"/>
                </a:solidFill>
                <a:latin typeface="Arial"/>
                <a:cs typeface="Arial"/>
              </a:rPr>
              <a:t> </a:t>
            </a:r>
            <a:r>
              <a:rPr sz="1600" spc="-10" dirty="0">
                <a:solidFill>
                  <a:srgbClr val="3E3E3E"/>
                </a:solidFill>
                <a:latin typeface="Arial"/>
                <a:cs typeface="Arial"/>
              </a:rPr>
              <a:t>a</a:t>
            </a:r>
            <a:r>
              <a:rPr sz="1600" dirty="0">
                <a:solidFill>
                  <a:srgbClr val="3E3E3E"/>
                </a:solidFill>
                <a:latin typeface="Arial"/>
                <a:cs typeface="Arial"/>
              </a:rPr>
              <a:t>d</a:t>
            </a:r>
            <a:r>
              <a:rPr sz="1600" spc="-10" dirty="0">
                <a:solidFill>
                  <a:srgbClr val="3E3E3E"/>
                </a:solidFill>
                <a:latin typeface="Arial"/>
                <a:cs typeface="Arial"/>
              </a:rPr>
              <a:t>dition</a:t>
            </a:r>
            <a:r>
              <a:rPr sz="1600" spc="-5" dirty="0">
                <a:solidFill>
                  <a:srgbClr val="3E3E3E"/>
                </a:solidFill>
                <a:latin typeface="Arial"/>
                <a:cs typeface="Arial"/>
              </a:rPr>
              <a:t> </a:t>
            </a:r>
            <a:r>
              <a:rPr sz="1600" spc="-10" dirty="0">
                <a:solidFill>
                  <a:srgbClr val="3E3E3E"/>
                </a:solidFill>
                <a:latin typeface="Arial"/>
                <a:cs typeface="Arial"/>
              </a:rPr>
              <a:t>of</a:t>
            </a:r>
            <a:r>
              <a:rPr sz="1600" spc="-5" dirty="0">
                <a:solidFill>
                  <a:srgbClr val="3E3E3E"/>
                </a:solidFill>
                <a:latin typeface="Arial"/>
                <a:cs typeface="Arial"/>
              </a:rPr>
              <a:t> </a:t>
            </a:r>
            <a:r>
              <a:rPr sz="1600" spc="-10" dirty="0">
                <a:solidFill>
                  <a:srgbClr val="3E3E3E"/>
                </a:solidFill>
                <a:latin typeface="Arial"/>
                <a:cs typeface="Arial"/>
              </a:rPr>
              <a:t>register</a:t>
            </a:r>
            <a:r>
              <a:rPr sz="1600" spc="-5" dirty="0">
                <a:solidFill>
                  <a:srgbClr val="3E3E3E"/>
                </a:solidFill>
                <a:latin typeface="Arial"/>
                <a:cs typeface="Arial"/>
              </a:rPr>
              <a:t> </a:t>
            </a:r>
            <a:r>
              <a:rPr sz="1600" spc="-10" dirty="0">
                <a:solidFill>
                  <a:srgbClr val="3E3E3E"/>
                </a:solidFill>
                <a:latin typeface="Arial"/>
                <a:cs typeface="Arial"/>
              </a:rPr>
              <a:t>stages</a:t>
            </a:r>
            <a:endParaRPr sz="1600" dirty="0">
              <a:latin typeface="Arial"/>
              <a:cs typeface="Arial"/>
            </a:endParaRPr>
          </a:p>
        </p:txBody>
      </p:sp>
      <p:sp>
        <p:nvSpPr>
          <p:cNvPr id="9" name="object 9">
            <a:extLst>
              <a:ext uri="{FF2B5EF4-FFF2-40B4-BE49-F238E27FC236}">
                <a16:creationId xmlns:a16="http://schemas.microsoft.com/office/drawing/2014/main" id="{F6819F7B-2759-4714-81CA-B6E36A1FA5BE}"/>
              </a:ext>
            </a:extLst>
          </p:cNvPr>
          <p:cNvSpPr txBox="1"/>
          <p:nvPr/>
        </p:nvSpPr>
        <p:spPr>
          <a:xfrm>
            <a:off x="915729" y="2673216"/>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0" name="object 10">
            <a:extLst>
              <a:ext uri="{FF2B5EF4-FFF2-40B4-BE49-F238E27FC236}">
                <a16:creationId xmlns:a16="http://schemas.microsoft.com/office/drawing/2014/main" id="{439E0A05-8B6C-491B-993E-AB2CABF20811}"/>
              </a:ext>
            </a:extLst>
          </p:cNvPr>
          <p:cNvSpPr txBox="1"/>
          <p:nvPr/>
        </p:nvSpPr>
        <p:spPr>
          <a:xfrm>
            <a:off x="915729" y="2944488"/>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1" name="object 11">
            <a:extLst>
              <a:ext uri="{FF2B5EF4-FFF2-40B4-BE49-F238E27FC236}">
                <a16:creationId xmlns:a16="http://schemas.microsoft.com/office/drawing/2014/main" id="{B6D1D014-059D-4AFB-98F6-DB1B93397423}"/>
              </a:ext>
            </a:extLst>
          </p:cNvPr>
          <p:cNvSpPr txBox="1"/>
          <p:nvPr/>
        </p:nvSpPr>
        <p:spPr>
          <a:xfrm>
            <a:off x="915729" y="3217284"/>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2" name="object 12">
            <a:extLst>
              <a:ext uri="{FF2B5EF4-FFF2-40B4-BE49-F238E27FC236}">
                <a16:creationId xmlns:a16="http://schemas.microsoft.com/office/drawing/2014/main" id="{15247438-EEF6-437C-924D-C8D122C9308B}"/>
              </a:ext>
            </a:extLst>
          </p:cNvPr>
          <p:cNvSpPr txBox="1"/>
          <p:nvPr/>
        </p:nvSpPr>
        <p:spPr>
          <a:xfrm>
            <a:off x="915729" y="3488556"/>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A1FD8087-DEF6-42E2-9231-B1FE91030C10}"/>
              </a:ext>
            </a:extLst>
          </p:cNvPr>
          <p:cNvSpPr txBox="1"/>
          <p:nvPr/>
        </p:nvSpPr>
        <p:spPr>
          <a:xfrm>
            <a:off x="915729" y="3736052"/>
            <a:ext cx="3925570" cy="254000"/>
          </a:xfrm>
          <a:prstGeom prst="rect">
            <a:avLst/>
          </a:prstGeom>
        </p:spPr>
        <p:txBody>
          <a:bodyPr vert="horz" wrap="square" lIns="0" tIns="0" rIns="0" bIns="0" rtlCol="0">
            <a:spAutoFit/>
          </a:bodyPr>
          <a:lstStyle/>
          <a:p>
            <a:pPr marL="12700">
              <a:lnSpc>
                <a:spcPct val="100000"/>
              </a:lnSpc>
            </a:pPr>
            <a:r>
              <a:rPr sz="1800" dirty="0">
                <a:solidFill>
                  <a:srgbClr val="404040"/>
                </a:solidFill>
                <a:latin typeface="Arial"/>
                <a:cs typeface="Arial"/>
              </a:rPr>
              <a:t>Interc</a:t>
            </a:r>
            <a:r>
              <a:rPr sz="1800" spc="-10" dirty="0">
                <a:solidFill>
                  <a:srgbClr val="404040"/>
                </a:solidFill>
                <a:latin typeface="Arial"/>
                <a:cs typeface="Arial"/>
              </a:rPr>
              <a:t>o</a:t>
            </a:r>
            <a:r>
              <a:rPr sz="1800" dirty="0">
                <a:solidFill>
                  <a:srgbClr val="404040"/>
                </a:solidFill>
                <a:latin typeface="Arial"/>
                <a:cs typeface="Arial"/>
              </a:rPr>
              <a:t>nnect </a:t>
            </a:r>
            <a:r>
              <a:rPr sz="1800" spc="10" dirty="0">
                <a:solidFill>
                  <a:srgbClr val="404040"/>
                </a:solidFill>
                <a:latin typeface="Arial"/>
                <a:cs typeface="Arial"/>
              </a:rPr>
              <a:t>a</a:t>
            </a:r>
            <a:r>
              <a:rPr sz="1800" dirty="0">
                <a:solidFill>
                  <a:srgbClr val="404040"/>
                </a:solidFill>
                <a:latin typeface="Arial"/>
                <a:cs typeface="Arial"/>
              </a:rPr>
              <a:t>nd</a:t>
            </a:r>
            <a:r>
              <a:rPr sz="1800" spc="-10" dirty="0">
                <a:solidFill>
                  <a:srgbClr val="404040"/>
                </a:solidFill>
                <a:latin typeface="Arial"/>
                <a:cs typeface="Arial"/>
              </a:rPr>
              <a:t> </a:t>
            </a:r>
            <a:r>
              <a:rPr sz="1800" dirty="0">
                <a:solidFill>
                  <a:srgbClr val="404040"/>
                </a:solidFill>
                <a:latin typeface="Arial"/>
                <a:cs typeface="Arial"/>
              </a:rPr>
              <a:t>pr</a:t>
            </a:r>
            <a:r>
              <a:rPr sz="1800" spc="-10" dirty="0">
                <a:solidFill>
                  <a:srgbClr val="404040"/>
                </a:solidFill>
                <a:latin typeface="Arial"/>
                <a:cs typeface="Arial"/>
              </a:rPr>
              <a:t>o</a:t>
            </a:r>
            <a:r>
              <a:rPr sz="1800" dirty="0">
                <a:solidFill>
                  <a:srgbClr val="404040"/>
                </a:solidFill>
                <a:latin typeface="Arial"/>
                <a:cs typeface="Arial"/>
              </a:rPr>
              <a:t>to</a:t>
            </a:r>
            <a:r>
              <a:rPr sz="1800" spc="5" dirty="0">
                <a:solidFill>
                  <a:srgbClr val="404040"/>
                </a:solidFill>
                <a:latin typeface="Arial"/>
                <a:cs typeface="Arial"/>
              </a:rPr>
              <a:t>c</a:t>
            </a:r>
            <a:r>
              <a:rPr sz="1800" dirty="0">
                <a:solidFill>
                  <a:srgbClr val="404040"/>
                </a:solidFill>
                <a:latin typeface="Arial"/>
                <a:cs typeface="Arial"/>
              </a:rPr>
              <a:t>ol</a:t>
            </a:r>
            <a:r>
              <a:rPr sz="1800" spc="-10" dirty="0">
                <a:solidFill>
                  <a:srgbClr val="404040"/>
                </a:solidFill>
                <a:latin typeface="Arial"/>
                <a:cs typeface="Arial"/>
              </a:rPr>
              <a:t> </a:t>
            </a:r>
            <a:r>
              <a:rPr sz="1800" dirty="0">
                <a:solidFill>
                  <a:srgbClr val="404040"/>
                </a:solidFill>
                <a:latin typeface="Arial"/>
                <a:cs typeface="Arial"/>
              </a:rPr>
              <a:t>s</a:t>
            </a:r>
            <a:r>
              <a:rPr sz="1800" spc="5" dirty="0">
                <a:solidFill>
                  <a:srgbClr val="404040"/>
                </a:solidFill>
                <a:latin typeface="Arial"/>
                <a:cs typeface="Arial"/>
              </a:rPr>
              <a:t>p</a:t>
            </a:r>
            <a:r>
              <a:rPr sz="1800" dirty="0">
                <a:solidFill>
                  <a:srgbClr val="404040"/>
                </a:solidFill>
                <a:latin typeface="Arial"/>
                <a:cs typeface="Arial"/>
              </a:rPr>
              <a:t>ec</a:t>
            </a:r>
            <a:r>
              <a:rPr sz="1800" spc="-10" dirty="0">
                <a:solidFill>
                  <a:srgbClr val="404040"/>
                </a:solidFill>
                <a:latin typeface="Arial"/>
                <a:cs typeface="Arial"/>
              </a:rPr>
              <a:t>i</a:t>
            </a:r>
            <a:r>
              <a:rPr sz="1800" dirty="0">
                <a:solidFill>
                  <a:srgbClr val="404040"/>
                </a:solidFill>
                <a:latin typeface="Arial"/>
                <a:cs typeface="Arial"/>
              </a:rPr>
              <a:t>ficat</a:t>
            </a:r>
            <a:r>
              <a:rPr sz="1800" spc="5" dirty="0">
                <a:solidFill>
                  <a:srgbClr val="404040"/>
                </a:solidFill>
                <a:latin typeface="Arial"/>
                <a:cs typeface="Arial"/>
              </a:rPr>
              <a:t>i</a:t>
            </a:r>
            <a:r>
              <a:rPr sz="1800" dirty="0">
                <a:solidFill>
                  <a:srgbClr val="404040"/>
                </a:solidFill>
                <a:latin typeface="Arial"/>
                <a:cs typeface="Arial"/>
              </a:rPr>
              <a:t>on</a:t>
            </a:r>
            <a:endParaRPr sz="1800" dirty="0">
              <a:latin typeface="Arial"/>
              <a:cs typeface="Arial"/>
            </a:endParaRPr>
          </a:p>
        </p:txBody>
      </p:sp>
      <p:sp>
        <p:nvSpPr>
          <p:cNvPr id="15" name="object 15">
            <a:extLst>
              <a:ext uri="{FF2B5EF4-FFF2-40B4-BE49-F238E27FC236}">
                <a16:creationId xmlns:a16="http://schemas.microsoft.com/office/drawing/2014/main" id="{D737ACD2-C15A-48C9-8196-D57BE4DA3194}"/>
              </a:ext>
            </a:extLst>
          </p:cNvPr>
          <p:cNvSpPr txBox="1"/>
          <p:nvPr/>
        </p:nvSpPr>
        <p:spPr>
          <a:xfrm>
            <a:off x="915729" y="4060310"/>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6" name="object 16">
            <a:extLst>
              <a:ext uri="{FF2B5EF4-FFF2-40B4-BE49-F238E27FC236}">
                <a16:creationId xmlns:a16="http://schemas.microsoft.com/office/drawing/2014/main" id="{566425E8-098B-4ED8-89EF-9982240BF704}"/>
              </a:ext>
            </a:extLst>
          </p:cNvPr>
          <p:cNvSpPr txBox="1"/>
          <p:nvPr/>
        </p:nvSpPr>
        <p:spPr>
          <a:xfrm>
            <a:off x="1144633" y="4032889"/>
            <a:ext cx="3243580" cy="228600"/>
          </a:xfrm>
          <a:prstGeom prst="rect">
            <a:avLst/>
          </a:prstGeom>
        </p:spPr>
        <p:txBody>
          <a:bodyPr vert="horz" wrap="square" lIns="0" tIns="0" rIns="0" bIns="0" rtlCol="0">
            <a:spAutoFit/>
          </a:bodyPr>
          <a:lstStyle/>
          <a:p>
            <a:pPr marL="12700">
              <a:lnSpc>
                <a:spcPct val="100000"/>
              </a:lnSpc>
            </a:pPr>
            <a:r>
              <a:rPr sz="1600" spc="-10" dirty="0">
                <a:solidFill>
                  <a:srgbClr val="3E3E3E"/>
                </a:solidFill>
                <a:latin typeface="Arial"/>
                <a:cs typeface="Arial"/>
              </a:rPr>
              <a:t>Describes</a:t>
            </a:r>
            <a:r>
              <a:rPr sz="1600" spc="5" dirty="0">
                <a:solidFill>
                  <a:srgbClr val="3E3E3E"/>
                </a:solidFill>
                <a:latin typeface="Arial"/>
                <a:cs typeface="Arial"/>
              </a:rPr>
              <a:t> </a:t>
            </a:r>
            <a:r>
              <a:rPr sz="1600" spc="-10" dirty="0">
                <a:solidFill>
                  <a:srgbClr val="3E3E3E"/>
                </a:solidFill>
                <a:latin typeface="Arial"/>
                <a:cs typeface="Arial"/>
              </a:rPr>
              <a:t>how</a:t>
            </a:r>
            <a:r>
              <a:rPr sz="1600" spc="-5" dirty="0">
                <a:solidFill>
                  <a:srgbClr val="3E3E3E"/>
                </a:solidFill>
                <a:latin typeface="Arial"/>
                <a:cs typeface="Arial"/>
              </a:rPr>
              <a:t> </a:t>
            </a:r>
            <a:r>
              <a:rPr sz="1600" spc="0" dirty="0">
                <a:solidFill>
                  <a:srgbClr val="3E3E3E"/>
                </a:solidFill>
                <a:latin typeface="Arial"/>
                <a:cs typeface="Arial"/>
              </a:rPr>
              <a:t>t</a:t>
            </a:r>
            <a:r>
              <a:rPr sz="1600" spc="-30" dirty="0">
                <a:solidFill>
                  <a:srgbClr val="3E3E3E"/>
                </a:solidFill>
                <a:latin typeface="Arial"/>
                <a:cs typeface="Arial"/>
              </a:rPr>
              <a:t>w</a:t>
            </a:r>
            <a:r>
              <a:rPr sz="1600" spc="-10" dirty="0">
                <a:solidFill>
                  <a:srgbClr val="3E3E3E"/>
                </a:solidFill>
                <a:latin typeface="Arial"/>
                <a:cs typeface="Arial"/>
              </a:rPr>
              <a:t>o</a:t>
            </a:r>
            <a:r>
              <a:rPr sz="1600" spc="10" dirty="0">
                <a:solidFill>
                  <a:srgbClr val="3E3E3E"/>
                </a:solidFill>
                <a:latin typeface="Arial"/>
                <a:cs typeface="Arial"/>
              </a:rPr>
              <a:t> </a:t>
            </a:r>
            <a:r>
              <a:rPr sz="1600" spc="-10" dirty="0">
                <a:solidFill>
                  <a:srgbClr val="3E3E3E"/>
                </a:solidFill>
                <a:latin typeface="Arial"/>
                <a:cs typeface="Arial"/>
              </a:rPr>
              <a:t>de</a:t>
            </a:r>
            <a:r>
              <a:rPr sz="1600" spc="-5" dirty="0">
                <a:solidFill>
                  <a:srgbClr val="3E3E3E"/>
                </a:solidFill>
                <a:latin typeface="Arial"/>
                <a:cs typeface="Arial"/>
              </a:rPr>
              <a:t>v</a:t>
            </a:r>
            <a:r>
              <a:rPr sz="1600" spc="-10" dirty="0">
                <a:solidFill>
                  <a:srgbClr val="3E3E3E"/>
                </a:solidFill>
                <a:latin typeface="Arial"/>
                <a:cs typeface="Arial"/>
              </a:rPr>
              <a:t>ices</a:t>
            </a:r>
            <a:r>
              <a:rPr sz="1600" dirty="0">
                <a:solidFill>
                  <a:srgbClr val="3E3E3E"/>
                </a:solidFill>
                <a:latin typeface="Arial"/>
                <a:cs typeface="Arial"/>
              </a:rPr>
              <a:t> </a:t>
            </a:r>
            <a:r>
              <a:rPr sz="1600" spc="-10" dirty="0">
                <a:solidFill>
                  <a:srgbClr val="3E3E3E"/>
                </a:solidFill>
                <a:latin typeface="Arial"/>
                <a:cs typeface="Arial"/>
              </a:rPr>
              <a:t>conne</a:t>
            </a:r>
            <a:r>
              <a:rPr sz="1600" spc="-5" dirty="0">
                <a:solidFill>
                  <a:srgbClr val="3E3E3E"/>
                </a:solidFill>
                <a:latin typeface="Arial"/>
                <a:cs typeface="Arial"/>
              </a:rPr>
              <a:t>ct</a:t>
            </a:r>
            <a:endParaRPr sz="1600">
              <a:latin typeface="Arial"/>
              <a:cs typeface="Arial"/>
            </a:endParaRPr>
          </a:p>
        </p:txBody>
      </p:sp>
      <p:sp>
        <p:nvSpPr>
          <p:cNvPr id="18" name="object 18">
            <a:extLst>
              <a:ext uri="{FF2B5EF4-FFF2-40B4-BE49-F238E27FC236}">
                <a16:creationId xmlns:a16="http://schemas.microsoft.com/office/drawing/2014/main" id="{0A8A6A4C-4163-421F-884E-407A3131CAB5}"/>
              </a:ext>
            </a:extLst>
          </p:cNvPr>
          <p:cNvSpPr txBox="1"/>
          <p:nvPr/>
        </p:nvSpPr>
        <p:spPr>
          <a:xfrm>
            <a:off x="915729" y="4309076"/>
            <a:ext cx="6123305" cy="254000"/>
          </a:xfrm>
          <a:prstGeom prst="rect">
            <a:avLst/>
          </a:prstGeom>
        </p:spPr>
        <p:txBody>
          <a:bodyPr vert="horz" wrap="square" lIns="0" tIns="0" rIns="0" bIns="0" rtlCol="0">
            <a:spAutoFit/>
          </a:bodyPr>
          <a:lstStyle/>
          <a:p>
            <a:pPr marL="12700">
              <a:lnSpc>
                <a:spcPct val="100000"/>
              </a:lnSpc>
            </a:pPr>
            <a:r>
              <a:rPr sz="1800" spc="10" dirty="0">
                <a:solidFill>
                  <a:srgbClr val="404040"/>
                </a:solidFill>
                <a:latin typeface="Arial"/>
                <a:cs typeface="Arial"/>
              </a:rPr>
              <a:t>T</a:t>
            </a:r>
            <a:r>
              <a:rPr sz="1800" dirty="0">
                <a:solidFill>
                  <a:srgbClr val="404040"/>
                </a:solidFill>
                <a:latin typeface="Arial"/>
                <a:cs typeface="Arial"/>
              </a:rPr>
              <a:t>he</a:t>
            </a:r>
            <a:r>
              <a:rPr sz="1800" spc="-10" dirty="0">
                <a:solidFill>
                  <a:srgbClr val="404040"/>
                </a:solidFill>
                <a:latin typeface="Arial"/>
                <a:cs typeface="Arial"/>
              </a:rPr>
              <a:t> </a:t>
            </a:r>
            <a:r>
              <a:rPr sz="1800" dirty="0">
                <a:solidFill>
                  <a:srgbClr val="404040"/>
                </a:solidFill>
                <a:latin typeface="Arial"/>
                <a:cs typeface="Arial"/>
              </a:rPr>
              <a:t>A</a:t>
            </a:r>
            <a:r>
              <a:rPr sz="1800" spc="-10" dirty="0">
                <a:solidFill>
                  <a:srgbClr val="404040"/>
                </a:solidFill>
                <a:latin typeface="Arial"/>
                <a:cs typeface="Arial"/>
              </a:rPr>
              <a:t>X</a:t>
            </a:r>
            <a:r>
              <a:rPr sz="1800" dirty="0">
                <a:solidFill>
                  <a:srgbClr val="404040"/>
                </a:solidFill>
                <a:latin typeface="Arial"/>
                <a:cs typeface="Arial"/>
              </a:rPr>
              <a:t>I</a:t>
            </a:r>
            <a:r>
              <a:rPr sz="1800" spc="5" dirty="0">
                <a:solidFill>
                  <a:srgbClr val="404040"/>
                </a:solidFill>
                <a:latin typeface="Arial"/>
                <a:cs typeface="Arial"/>
              </a:rPr>
              <a:t> </a:t>
            </a:r>
            <a:r>
              <a:rPr sz="1800" dirty="0">
                <a:solidFill>
                  <a:srgbClr val="404040"/>
                </a:solidFill>
                <a:latin typeface="Arial"/>
                <a:cs typeface="Arial"/>
              </a:rPr>
              <a:t>sp</a:t>
            </a:r>
            <a:r>
              <a:rPr sz="1800" spc="-10" dirty="0">
                <a:solidFill>
                  <a:srgbClr val="404040"/>
                </a:solidFill>
                <a:latin typeface="Arial"/>
                <a:cs typeface="Arial"/>
              </a:rPr>
              <a:t>e</a:t>
            </a:r>
            <a:r>
              <a:rPr sz="1800" dirty="0">
                <a:solidFill>
                  <a:srgbClr val="404040"/>
                </a:solidFill>
                <a:latin typeface="Arial"/>
                <a:cs typeface="Arial"/>
              </a:rPr>
              <a:t>cif</a:t>
            </a:r>
            <a:r>
              <a:rPr sz="1800" spc="5" dirty="0">
                <a:solidFill>
                  <a:srgbClr val="404040"/>
                </a:solidFill>
                <a:latin typeface="Arial"/>
                <a:cs typeface="Arial"/>
              </a:rPr>
              <a:t>i</a:t>
            </a:r>
            <a:r>
              <a:rPr sz="1800" dirty="0">
                <a:solidFill>
                  <a:srgbClr val="404040"/>
                </a:solidFill>
                <a:latin typeface="Arial"/>
                <a:cs typeface="Arial"/>
              </a:rPr>
              <a:t>cati</a:t>
            </a:r>
            <a:r>
              <a:rPr sz="1800" spc="-10" dirty="0">
                <a:solidFill>
                  <a:srgbClr val="404040"/>
                </a:solidFill>
                <a:latin typeface="Arial"/>
                <a:cs typeface="Arial"/>
              </a:rPr>
              <a:t>o</a:t>
            </a:r>
            <a:r>
              <a:rPr sz="1800" dirty="0">
                <a:solidFill>
                  <a:srgbClr val="404040"/>
                </a:solidFill>
                <a:latin typeface="Arial"/>
                <a:cs typeface="Arial"/>
              </a:rPr>
              <a:t>n describ</a:t>
            </a:r>
            <a:r>
              <a:rPr sz="1800" spc="5" dirty="0">
                <a:solidFill>
                  <a:srgbClr val="404040"/>
                </a:solidFill>
                <a:latin typeface="Arial"/>
                <a:cs typeface="Arial"/>
              </a:rPr>
              <a:t>e</a:t>
            </a:r>
            <a:r>
              <a:rPr sz="1800" dirty="0">
                <a:solidFill>
                  <a:srgbClr val="404040"/>
                </a:solidFill>
                <a:latin typeface="Arial"/>
                <a:cs typeface="Arial"/>
              </a:rPr>
              <a:t>s an</a:t>
            </a:r>
            <a:r>
              <a:rPr sz="1800" spc="-10" dirty="0">
                <a:solidFill>
                  <a:srgbClr val="404040"/>
                </a:solidFill>
                <a:latin typeface="Arial"/>
                <a:cs typeface="Arial"/>
              </a:rPr>
              <a:t> </a:t>
            </a:r>
            <a:r>
              <a:rPr sz="1800" dirty="0">
                <a:solidFill>
                  <a:srgbClr val="404040"/>
                </a:solidFill>
                <a:latin typeface="Arial"/>
                <a:cs typeface="Arial"/>
              </a:rPr>
              <a:t>int</a:t>
            </a:r>
            <a:r>
              <a:rPr sz="1800" spc="-10" dirty="0">
                <a:solidFill>
                  <a:srgbClr val="404040"/>
                </a:solidFill>
                <a:latin typeface="Arial"/>
                <a:cs typeface="Arial"/>
              </a:rPr>
              <a:t>e</a:t>
            </a:r>
            <a:r>
              <a:rPr sz="1800" dirty="0">
                <a:solidFill>
                  <a:srgbClr val="404040"/>
                </a:solidFill>
                <a:latin typeface="Arial"/>
                <a:cs typeface="Arial"/>
              </a:rPr>
              <a:t>rfa</a:t>
            </a:r>
            <a:r>
              <a:rPr sz="1800" spc="5" dirty="0">
                <a:solidFill>
                  <a:srgbClr val="404040"/>
                </a:solidFill>
                <a:latin typeface="Arial"/>
                <a:cs typeface="Arial"/>
              </a:rPr>
              <a:t>c</a:t>
            </a:r>
            <a:r>
              <a:rPr sz="1800" dirty="0">
                <a:solidFill>
                  <a:srgbClr val="404040"/>
                </a:solidFill>
                <a:latin typeface="Arial"/>
                <a:cs typeface="Arial"/>
              </a:rPr>
              <a:t>e </a:t>
            </a:r>
            <a:r>
              <a:rPr sz="1800" spc="-10" dirty="0">
                <a:solidFill>
                  <a:srgbClr val="404040"/>
                </a:solidFill>
                <a:latin typeface="Arial"/>
                <a:cs typeface="Arial"/>
              </a:rPr>
              <a:t>o</a:t>
            </a:r>
            <a:r>
              <a:rPr sz="1800" dirty="0">
                <a:solidFill>
                  <a:srgbClr val="404040"/>
                </a:solidFill>
                <a:latin typeface="Arial"/>
                <a:cs typeface="Arial"/>
              </a:rPr>
              <a:t>n a</a:t>
            </a:r>
            <a:r>
              <a:rPr sz="1800" spc="-10" dirty="0">
                <a:solidFill>
                  <a:srgbClr val="404040"/>
                </a:solidFill>
                <a:latin typeface="Arial"/>
                <a:cs typeface="Arial"/>
              </a:rPr>
              <a:t> </a:t>
            </a:r>
            <a:r>
              <a:rPr sz="1800" dirty="0">
                <a:solidFill>
                  <a:srgbClr val="404040"/>
                </a:solidFill>
                <a:latin typeface="Arial"/>
                <a:cs typeface="Arial"/>
              </a:rPr>
              <a:t>p</a:t>
            </a:r>
            <a:r>
              <a:rPr sz="1800" spc="5" dirty="0">
                <a:solidFill>
                  <a:srgbClr val="404040"/>
                </a:solidFill>
                <a:latin typeface="Arial"/>
                <a:cs typeface="Arial"/>
              </a:rPr>
              <a:t>i</a:t>
            </a:r>
            <a:r>
              <a:rPr sz="1800" dirty="0">
                <a:solidFill>
                  <a:srgbClr val="404040"/>
                </a:solidFill>
                <a:latin typeface="Arial"/>
                <a:cs typeface="Arial"/>
              </a:rPr>
              <a:t>ece</a:t>
            </a:r>
            <a:r>
              <a:rPr sz="1800" spc="-10" dirty="0">
                <a:solidFill>
                  <a:srgbClr val="404040"/>
                </a:solidFill>
                <a:latin typeface="Arial"/>
                <a:cs typeface="Arial"/>
              </a:rPr>
              <a:t> </a:t>
            </a:r>
            <a:r>
              <a:rPr sz="1800" dirty="0">
                <a:solidFill>
                  <a:srgbClr val="404040"/>
                </a:solidFill>
                <a:latin typeface="Arial"/>
                <a:cs typeface="Arial"/>
              </a:rPr>
              <a:t>of IP</a:t>
            </a:r>
            <a:endParaRPr sz="1800" dirty="0">
              <a:latin typeface="Arial"/>
              <a:cs typeface="Arial"/>
            </a:endParaRPr>
          </a:p>
        </p:txBody>
      </p:sp>
      <p:sp>
        <p:nvSpPr>
          <p:cNvPr id="19" name="object 19">
            <a:extLst>
              <a:ext uri="{FF2B5EF4-FFF2-40B4-BE49-F238E27FC236}">
                <a16:creationId xmlns:a16="http://schemas.microsoft.com/office/drawing/2014/main" id="{D46ABC05-87A3-4929-A7A1-50C9FE7857D8}"/>
              </a:ext>
            </a:extLst>
          </p:cNvPr>
          <p:cNvSpPr txBox="1"/>
          <p:nvPr/>
        </p:nvSpPr>
        <p:spPr>
          <a:xfrm>
            <a:off x="915729" y="4633334"/>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20" name="object 20">
            <a:extLst>
              <a:ext uri="{FF2B5EF4-FFF2-40B4-BE49-F238E27FC236}">
                <a16:creationId xmlns:a16="http://schemas.microsoft.com/office/drawing/2014/main" id="{7C3E7772-B6B3-4999-8281-109CEA984BC6}"/>
              </a:ext>
            </a:extLst>
          </p:cNvPr>
          <p:cNvSpPr txBox="1"/>
          <p:nvPr/>
        </p:nvSpPr>
        <p:spPr>
          <a:xfrm>
            <a:off x="1144633" y="4605913"/>
            <a:ext cx="4981575" cy="228600"/>
          </a:xfrm>
          <a:prstGeom prst="rect">
            <a:avLst/>
          </a:prstGeom>
        </p:spPr>
        <p:txBody>
          <a:bodyPr vert="horz" wrap="square" lIns="0" tIns="0" rIns="0" bIns="0" rtlCol="0">
            <a:spAutoFit/>
          </a:bodyPr>
          <a:lstStyle/>
          <a:p>
            <a:pPr marL="12700">
              <a:lnSpc>
                <a:spcPct val="100000"/>
              </a:lnSpc>
            </a:pPr>
            <a:r>
              <a:rPr sz="1600" spc="-5" dirty="0">
                <a:solidFill>
                  <a:srgbClr val="3E3E3E"/>
                </a:solidFill>
                <a:latin typeface="Arial"/>
                <a:cs typeface="Arial"/>
              </a:rPr>
              <a:t>It </a:t>
            </a:r>
            <a:r>
              <a:rPr sz="1600" spc="-10" dirty="0">
                <a:solidFill>
                  <a:srgbClr val="3E3E3E"/>
                </a:solidFill>
                <a:latin typeface="Arial"/>
                <a:cs typeface="Arial"/>
              </a:rPr>
              <a:t>does</a:t>
            </a:r>
            <a:r>
              <a:rPr sz="1600" spc="5" dirty="0">
                <a:solidFill>
                  <a:srgbClr val="3E3E3E"/>
                </a:solidFill>
                <a:latin typeface="Arial"/>
                <a:cs typeface="Arial"/>
              </a:rPr>
              <a:t> </a:t>
            </a:r>
            <a:r>
              <a:rPr sz="1600" spc="-10" dirty="0">
                <a:solidFill>
                  <a:srgbClr val="3E3E3E"/>
                </a:solidFill>
                <a:latin typeface="Arial"/>
                <a:cs typeface="Arial"/>
              </a:rPr>
              <a:t>not</a:t>
            </a:r>
            <a:r>
              <a:rPr sz="1600" spc="-5" dirty="0">
                <a:solidFill>
                  <a:srgbClr val="3E3E3E"/>
                </a:solidFill>
                <a:latin typeface="Arial"/>
                <a:cs typeface="Arial"/>
              </a:rPr>
              <a:t> s</a:t>
            </a:r>
            <a:r>
              <a:rPr sz="1600" spc="-10" dirty="0">
                <a:solidFill>
                  <a:srgbClr val="3E3E3E"/>
                </a:solidFill>
                <a:latin typeface="Arial"/>
                <a:cs typeface="Arial"/>
              </a:rPr>
              <a:t>pe</a:t>
            </a:r>
            <a:r>
              <a:rPr sz="1600" spc="-5" dirty="0">
                <a:solidFill>
                  <a:srgbClr val="3E3E3E"/>
                </a:solidFill>
                <a:latin typeface="Arial"/>
                <a:cs typeface="Arial"/>
              </a:rPr>
              <a:t>c</a:t>
            </a:r>
            <a:r>
              <a:rPr sz="1600" spc="-10" dirty="0">
                <a:solidFill>
                  <a:srgbClr val="3E3E3E"/>
                </a:solidFill>
                <a:latin typeface="Arial"/>
                <a:cs typeface="Arial"/>
              </a:rPr>
              <a:t>ify h</a:t>
            </a:r>
            <a:r>
              <a:rPr sz="1600" dirty="0">
                <a:solidFill>
                  <a:srgbClr val="3E3E3E"/>
                </a:solidFill>
                <a:latin typeface="Arial"/>
                <a:cs typeface="Arial"/>
              </a:rPr>
              <a:t>o</a:t>
            </a:r>
            <a:r>
              <a:rPr sz="1600" spc="-15" dirty="0">
                <a:solidFill>
                  <a:srgbClr val="3E3E3E"/>
                </a:solidFill>
                <a:latin typeface="Arial"/>
                <a:cs typeface="Arial"/>
              </a:rPr>
              <a:t>w </a:t>
            </a:r>
            <a:r>
              <a:rPr sz="1600" spc="0" dirty="0">
                <a:solidFill>
                  <a:srgbClr val="3E3E3E"/>
                </a:solidFill>
                <a:latin typeface="Arial"/>
                <a:cs typeface="Arial"/>
              </a:rPr>
              <a:t>s</a:t>
            </a:r>
            <a:r>
              <a:rPr sz="1600" spc="-30" dirty="0">
                <a:solidFill>
                  <a:srgbClr val="3E3E3E"/>
                </a:solidFill>
                <a:latin typeface="Arial"/>
                <a:cs typeface="Arial"/>
              </a:rPr>
              <a:t>y</a:t>
            </a:r>
            <a:r>
              <a:rPr sz="1600" spc="-10" dirty="0">
                <a:solidFill>
                  <a:srgbClr val="3E3E3E"/>
                </a:solidFill>
                <a:latin typeface="Arial"/>
                <a:cs typeface="Arial"/>
              </a:rPr>
              <a:t>s</a:t>
            </a:r>
            <a:r>
              <a:rPr sz="1600" spc="0" dirty="0">
                <a:solidFill>
                  <a:srgbClr val="3E3E3E"/>
                </a:solidFill>
                <a:latin typeface="Arial"/>
                <a:cs typeface="Arial"/>
              </a:rPr>
              <a:t>t</a:t>
            </a:r>
            <a:r>
              <a:rPr sz="1600" spc="-10" dirty="0">
                <a:solidFill>
                  <a:srgbClr val="3E3E3E"/>
                </a:solidFill>
                <a:latin typeface="Arial"/>
                <a:cs typeface="Arial"/>
              </a:rPr>
              <a:t>ems</a:t>
            </a:r>
            <a:r>
              <a:rPr sz="1600" spc="5" dirty="0">
                <a:solidFill>
                  <a:srgbClr val="3E3E3E"/>
                </a:solidFill>
                <a:latin typeface="Arial"/>
                <a:cs typeface="Arial"/>
              </a:rPr>
              <a:t> </a:t>
            </a:r>
            <a:r>
              <a:rPr sz="1600" spc="-10" dirty="0">
                <a:solidFill>
                  <a:srgbClr val="3E3E3E"/>
                </a:solidFill>
                <a:latin typeface="Arial"/>
                <a:cs typeface="Arial"/>
              </a:rPr>
              <a:t>of</a:t>
            </a:r>
            <a:r>
              <a:rPr sz="1600" spc="10" dirty="0">
                <a:solidFill>
                  <a:srgbClr val="3E3E3E"/>
                </a:solidFill>
                <a:latin typeface="Arial"/>
                <a:cs typeface="Arial"/>
              </a:rPr>
              <a:t> </a:t>
            </a:r>
            <a:r>
              <a:rPr sz="1600" spc="-10" dirty="0">
                <a:solidFill>
                  <a:srgbClr val="3E3E3E"/>
                </a:solidFill>
                <a:latin typeface="Arial"/>
                <a:cs typeface="Arial"/>
              </a:rPr>
              <a:t>IP</a:t>
            </a:r>
            <a:r>
              <a:rPr sz="1600" spc="-5" dirty="0">
                <a:solidFill>
                  <a:srgbClr val="3E3E3E"/>
                </a:solidFill>
                <a:latin typeface="Arial"/>
                <a:cs typeface="Arial"/>
              </a:rPr>
              <a:t> </a:t>
            </a:r>
            <a:r>
              <a:rPr sz="1600" spc="-25" dirty="0">
                <a:solidFill>
                  <a:srgbClr val="3E3E3E"/>
                </a:solidFill>
                <a:latin typeface="Arial"/>
                <a:cs typeface="Arial"/>
              </a:rPr>
              <a:t>w</a:t>
            </a:r>
            <a:r>
              <a:rPr sz="1600" spc="-5" dirty="0">
                <a:solidFill>
                  <a:srgbClr val="3E3E3E"/>
                </a:solidFill>
                <a:latin typeface="Arial"/>
                <a:cs typeface="Arial"/>
              </a:rPr>
              <a:t>ill</a:t>
            </a:r>
            <a:r>
              <a:rPr sz="1600" dirty="0">
                <a:solidFill>
                  <a:srgbClr val="3E3E3E"/>
                </a:solidFill>
                <a:latin typeface="Arial"/>
                <a:cs typeface="Arial"/>
              </a:rPr>
              <a:t> </a:t>
            </a:r>
            <a:r>
              <a:rPr sz="1600" spc="-10" dirty="0">
                <a:solidFill>
                  <a:srgbClr val="3E3E3E"/>
                </a:solidFill>
                <a:latin typeface="Arial"/>
                <a:cs typeface="Arial"/>
              </a:rPr>
              <a:t>be</a:t>
            </a:r>
            <a:r>
              <a:rPr sz="1600" spc="-5" dirty="0">
                <a:solidFill>
                  <a:srgbClr val="3E3E3E"/>
                </a:solidFill>
                <a:latin typeface="Arial"/>
                <a:cs typeface="Arial"/>
              </a:rPr>
              <a:t> c</a:t>
            </a:r>
            <a:r>
              <a:rPr sz="1600" spc="-10" dirty="0">
                <a:solidFill>
                  <a:srgbClr val="3E3E3E"/>
                </a:solidFill>
                <a:latin typeface="Arial"/>
                <a:cs typeface="Arial"/>
              </a:rPr>
              <a:t>onn</a:t>
            </a:r>
            <a:r>
              <a:rPr sz="1600" dirty="0">
                <a:solidFill>
                  <a:srgbClr val="3E3E3E"/>
                </a:solidFill>
                <a:latin typeface="Arial"/>
                <a:cs typeface="Arial"/>
              </a:rPr>
              <a:t>e</a:t>
            </a:r>
            <a:r>
              <a:rPr sz="1600" spc="-10" dirty="0">
                <a:solidFill>
                  <a:srgbClr val="3E3E3E"/>
                </a:solidFill>
                <a:latin typeface="Arial"/>
                <a:cs typeface="Arial"/>
              </a:rPr>
              <a:t>cted</a:t>
            </a:r>
            <a:endParaRPr sz="1600" dirty="0">
              <a:latin typeface="Arial"/>
              <a:cs typeface="Arial"/>
            </a:endParaRPr>
          </a:p>
        </p:txBody>
      </p:sp>
      <p:sp>
        <p:nvSpPr>
          <p:cNvPr id="21" name="object 21">
            <a:extLst>
              <a:ext uri="{FF2B5EF4-FFF2-40B4-BE49-F238E27FC236}">
                <a16:creationId xmlns:a16="http://schemas.microsoft.com/office/drawing/2014/main" id="{04C9343C-640C-4127-AB2A-216886DF7B69}"/>
              </a:ext>
            </a:extLst>
          </p:cNvPr>
          <p:cNvSpPr/>
          <p:nvPr/>
        </p:nvSpPr>
        <p:spPr>
          <a:xfrm>
            <a:off x="7119258" y="2158713"/>
            <a:ext cx="4617720" cy="20294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5304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90C7-61F2-475D-9933-D430BCD67826}"/>
              </a:ext>
            </a:extLst>
          </p:cNvPr>
          <p:cNvSpPr>
            <a:spLocks noGrp="1"/>
          </p:cNvSpPr>
          <p:nvPr>
            <p:ph type="title"/>
          </p:nvPr>
        </p:nvSpPr>
        <p:spPr/>
        <p:txBody>
          <a:bodyPr/>
          <a:lstStyle/>
          <a:p>
            <a:r>
              <a:rPr lang="en-US" dirty="0"/>
              <a:t>What is AXI Not </a:t>
            </a:r>
            <a:endParaRPr lang="en-GB" dirty="0"/>
          </a:p>
        </p:txBody>
      </p:sp>
      <p:sp>
        <p:nvSpPr>
          <p:cNvPr id="10" name="Content Placeholder 9">
            <a:extLst>
              <a:ext uri="{FF2B5EF4-FFF2-40B4-BE49-F238E27FC236}">
                <a16:creationId xmlns:a16="http://schemas.microsoft.com/office/drawing/2014/main" id="{7181049D-8983-42F5-AC37-A660ABD2A96E}"/>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38C8448A-5BC2-4A98-A4AF-C68844492123}"/>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2C7F7C07-8017-4A4A-870B-E63003AF3597}"/>
              </a:ext>
            </a:extLst>
          </p:cNvPr>
          <p:cNvSpPr>
            <a:spLocks noGrp="1"/>
          </p:cNvSpPr>
          <p:nvPr>
            <p:ph type="sldNum" sz="quarter" idx="4"/>
          </p:nvPr>
        </p:nvSpPr>
        <p:spPr/>
        <p:txBody>
          <a:bodyPr/>
          <a:lstStyle/>
          <a:p>
            <a:fld id="{EF03F2D8-09E8-4F65-B5E4-919B7BA10877}" type="slidenum">
              <a:rPr lang="en-US" smtClean="0"/>
              <a:pPr/>
              <a:t>35</a:t>
            </a:fld>
            <a:endParaRPr lang="en-US"/>
          </a:p>
        </p:txBody>
      </p:sp>
      <p:sp>
        <p:nvSpPr>
          <p:cNvPr id="5" name="object 6">
            <a:extLst>
              <a:ext uri="{FF2B5EF4-FFF2-40B4-BE49-F238E27FC236}">
                <a16:creationId xmlns:a16="http://schemas.microsoft.com/office/drawing/2014/main" id="{23DCC64F-199E-404E-8C40-1E7C9BFB3B97}"/>
              </a:ext>
            </a:extLst>
          </p:cNvPr>
          <p:cNvSpPr txBox="1"/>
          <p:nvPr/>
        </p:nvSpPr>
        <p:spPr>
          <a:xfrm>
            <a:off x="1004026" y="2087570"/>
            <a:ext cx="1804670"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not</a:t>
            </a:r>
            <a:r>
              <a:rPr sz="2000" spc="-5" dirty="0">
                <a:solidFill>
                  <a:srgbClr val="404040"/>
                </a:solidFill>
                <a:latin typeface="Arial"/>
                <a:cs typeface="Arial"/>
              </a:rPr>
              <a:t> </a:t>
            </a:r>
            <a:r>
              <a:rPr sz="2000" dirty="0">
                <a:solidFill>
                  <a:srgbClr val="404040"/>
                </a:solidFill>
                <a:latin typeface="Arial"/>
                <a:cs typeface="Arial"/>
              </a:rPr>
              <a:t>a bus</a:t>
            </a:r>
            <a:endParaRPr sz="2000">
              <a:latin typeface="Arial"/>
              <a:cs typeface="Arial"/>
            </a:endParaRPr>
          </a:p>
        </p:txBody>
      </p:sp>
      <p:sp>
        <p:nvSpPr>
          <p:cNvPr id="6" name="object 8">
            <a:extLst>
              <a:ext uri="{FF2B5EF4-FFF2-40B4-BE49-F238E27FC236}">
                <a16:creationId xmlns:a16="http://schemas.microsoft.com/office/drawing/2014/main" id="{ECC47E5E-1BD6-4969-BE9A-D0FD3F78E360}"/>
              </a:ext>
            </a:extLst>
          </p:cNvPr>
          <p:cNvSpPr txBox="1"/>
          <p:nvPr/>
        </p:nvSpPr>
        <p:spPr>
          <a:xfrm>
            <a:off x="1220434" y="2416793"/>
            <a:ext cx="2145665" cy="779780"/>
          </a:xfrm>
          <a:prstGeom prst="rect">
            <a:avLst/>
          </a:prstGeom>
        </p:spPr>
        <p:txBody>
          <a:bodyPr vert="horz" wrap="square" lIns="0" tIns="0" rIns="0" bIns="0" rtlCol="0">
            <a:spAutoFit/>
          </a:bodyPr>
          <a:lstStyle/>
          <a:p>
            <a:pPr marL="12700">
              <a:lnSpc>
                <a:spcPts val="2120"/>
              </a:lnSpc>
            </a:pPr>
            <a:r>
              <a:rPr sz="1800" dirty="0">
                <a:solidFill>
                  <a:srgbClr val="3E3E3E"/>
                </a:solidFill>
                <a:latin typeface="Arial"/>
                <a:cs typeface="Arial"/>
              </a:rPr>
              <a:t>B</a:t>
            </a:r>
            <a:r>
              <a:rPr sz="1800" spc="-10" dirty="0">
                <a:solidFill>
                  <a:srgbClr val="3E3E3E"/>
                </a:solidFill>
                <a:latin typeface="Arial"/>
                <a:cs typeface="Arial"/>
              </a:rPr>
              <a:t>u</a:t>
            </a:r>
            <a:r>
              <a:rPr sz="1800" dirty="0">
                <a:solidFill>
                  <a:srgbClr val="3E3E3E"/>
                </a:solidFill>
                <a:latin typeface="Arial"/>
                <a:cs typeface="Arial"/>
              </a:rPr>
              <a:t>ses c</a:t>
            </a:r>
            <a:r>
              <a:rPr sz="1800" spc="-10" dirty="0">
                <a:solidFill>
                  <a:srgbClr val="3E3E3E"/>
                </a:solidFill>
                <a:latin typeface="Arial"/>
                <a:cs typeface="Arial"/>
              </a:rPr>
              <a:t>a</a:t>
            </a:r>
            <a:r>
              <a:rPr sz="1800" dirty="0">
                <a:solidFill>
                  <a:srgbClr val="3E3E3E"/>
                </a:solidFill>
                <a:latin typeface="Arial"/>
                <a:cs typeface="Arial"/>
              </a:rPr>
              <a:t>n</a:t>
            </a:r>
            <a:r>
              <a:rPr sz="1800" spc="5" dirty="0">
                <a:solidFill>
                  <a:srgbClr val="3E3E3E"/>
                </a:solidFill>
                <a:latin typeface="Arial"/>
                <a:cs typeface="Arial"/>
              </a:rPr>
              <a:t> </a:t>
            </a:r>
            <a:r>
              <a:rPr sz="1800" dirty="0">
                <a:solidFill>
                  <a:srgbClr val="3E3E3E"/>
                </a:solidFill>
                <a:latin typeface="Arial"/>
                <a:cs typeface="Arial"/>
              </a:rPr>
              <a:t>be</a:t>
            </a:r>
            <a:endParaRPr sz="1800">
              <a:latin typeface="Arial"/>
              <a:cs typeface="Arial"/>
            </a:endParaRPr>
          </a:p>
          <a:p>
            <a:pPr marL="12700" marR="5080">
              <a:lnSpc>
                <a:spcPts val="2060"/>
              </a:lnSpc>
              <a:spcBef>
                <a:spcPts val="110"/>
              </a:spcBef>
            </a:pPr>
            <a:r>
              <a:rPr sz="1800" dirty="0">
                <a:solidFill>
                  <a:srgbClr val="3E3E3E"/>
                </a:solidFill>
                <a:latin typeface="Arial"/>
                <a:cs typeface="Arial"/>
              </a:rPr>
              <a:t>mu</a:t>
            </a:r>
            <a:r>
              <a:rPr sz="1800" spc="-10" dirty="0">
                <a:solidFill>
                  <a:srgbClr val="3E3E3E"/>
                </a:solidFill>
                <a:latin typeface="Arial"/>
                <a:cs typeface="Arial"/>
              </a:rPr>
              <a:t>l</a:t>
            </a:r>
            <a:r>
              <a:rPr sz="1800" dirty="0">
                <a:solidFill>
                  <a:srgbClr val="3E3E3E"/>
                </a:solidFill>
                <a:latin typeface="Arial"/>
                <a:cs typeface="Arial"/>
              </a:rPr>
              <a:t>ti-ta</a:t>
            </a:r>
            <a:r>
              <a:rPr sz="1800" spc="-10" dirty="0">
                <a:solidFill>
                  <a:srgbClr val="3E3E3E"/>
                </a:solidFill>
                <a:latin typeface="Arial"/>
                <a:cs typeface="Arial"/>
              </a:rPr>
              <a:t>p</a:t>
            </a:r>
            <a:r>
              <a:rPr sz="1800" dirty="0">
                <a:solidFill>
                  <a:srgbClr val="3E3E3E"/>
                </a:solidFill>
                <a:latin typeface="Arial"/>
                <a:cs typeface="Arial"/>
              </a:rPr>
              <a:t>/d</a:t>
            </a:r>
            <a:r>
              <a:rPr sz="1800" spc="5" dirty="0">
                <a:solidFill>
                  <a:srgbClr val="3E3E3E"/>
                </a:solidFill>
                <a:latin typeface="Arial"/>
                <a:cs typeface="Arial"/>
              </a:rPr>
              <a:t>r</a:t>
            </a:r>
            <a:r>
              <a:rPr sz="1800" dirty="0">
                <a:solidFill>
                  <a:srgbClr val="3E3E3E"/>
                </a:solidFill>
                <a:latin typeface="Arial"/>
                <a:cs typeface="Arial"/>
              </a:rPr>
              <a:t>o</a:t>
            </a:r>
            <a:r>
              <a:rPr sz="1800" spc="-10" dirty="0">
                <a:solidFill>
                  <a:srgbClr val="3E3E3E"/>
                </a:solidFill>
                <a:latin typeface="Arial"/>
                <a:cs typeface="Arial"/>
              </a:rPr>
              <a:t>p</a:t>
            </a:r>
            <a:r>
              <a:rPr sz="1800" dirty="0">
                <a:solidFill>
                  <a:srgbClr val="3E3E3E"/>
                </a:solidFill>
                <a:latin typeface="Arial"/>
                <a:cs typeface="Arial"/>
              </a:rPr>
              <a:t>;</a:t>
            </a:r>
            <a:r>
              <a:rPr sz="1800" spc="5" dirty="0">
                <a:solidFill>
                  <a:srgbClr val="3E3E3E"/>
                </a:solidFill>
                <a:latin typeface="Arial"/>
                <a:cs typeface="Arial"/>
              </a:rPr>
              <a:t> </a:t>
            </a:r>
            <a:r>
              <a:rPr sz="1800" dirty="0">
                <a:solidFill>
                  <a:srgbClr val="3E3E3E"/>
                </a:solidFill>
                <a:latin typeface="Arial"/>
                <a:cs typeface="Arial"/>
              </a:rPr>
              <a:t>A</a:t>
            </a:r>
            <a:r>
              <a:rPr sz="1800" spc="-15" dirty="0">
                <a:solidFill>
                  <a:srgbClr val="3E3E3E"/>
                </a:solidFill>
                <a:latin typeface="Arial"/>
                <a:cs typeface="Arial"/>
              </a:rPr>
              <a:t>X</a:t>
            </a:r>
            <a:r>
              <a:rPr sz="1800" dirty="0">
                <a:solidFill>
                  <a:srgbClr val="3E3E3E"/>
                </a:solidFill>
                <a:latin typeface="Arial"/>
                <a:cs typeface="Arial"/>
              </a:rPr>
              <a:t>I</a:t>
            </a:r>
            <a:r>
              <a:rPr sz="1800" spc="5" dirty="0">
                <a:solidFill>
                  <a:srgbClr val="3E3E3E"/>
                </a:solidFill>
                <a:latin typeface="Arial"/>
                <a:cs typeface="Arial"/>
              </a:rPr>
              <a:t> </a:t>
            </a:r>
            <a:r>
              <a:rPr sz="1800" dirty="0">
                <a:solidFill>
                  <a:srgbClr val="3E3E3E"/>
                </a:solidFill>
                <a:latin typeface="Arial"/>
                <a:cs typeface="Arial"/>
              </a:rPr>
              <a:t>is o</a:t>
            </a:r>
            <a:r>
              <a:rPr sz="1800" spc="-10" dirty="0">
                <a:solidFill>
                  <a:srgbClr val="3E3E3E"/>
                </a:solidFill>
                <a:latin typeface="Arial"/>
                <a:cs typeface="Arial"/>
              </a:rPr>
              <a:t>n</a:t>
            </a:r>
            <a:r>
              <a:rPr sz="1800" spc="5" dirty="0">
                <a:solidFill>
                  <a:srgbClr val="3E3E3E"/>
                </a:solidFill>
                <a:latin typeface="Arial"/>
                <a:cs typeface="Arial"/>
              </a:rPr>
              <a:t>l</a:t>
            </a:r>
            <a:r>
              <a:rPr sz="1800" dirty="0">
                <a:solidFill>
                  <a:srgbClr val="3E3E3E"/>
                </a:solidFill>
                <a:latin typeface="Arial"/>
                <a:cs typeface="Arial"/>
              </a:rPr>
              <a:t>y</a:t>
            </a:r>
            <a:r>
              <a:rPr sz="1800" spc="-15" dirty="0">
                <a:solidFill>
                  <a:srgbClr val="3E3E3E"/>
                </a:solidFill>
                <a:latin typeface="Arial"/>
                <a:cs typeface="Arial"/>
              </a:rPr>
              <a:t> </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i</a:t>
            </a:r>
            <a:r>
              <a:rPr sz="1800" dirty="0">
                <a:solidFill>
                  <a:srgbClr val="3E3E3E"/>
                </a:solidFill>
                <a:latin typeface="Arial"/>
                <a:cs typeface="Arial"/>
              </a:rPr>
              <a:t>nt-t</a:t>
            </a:r>
            <a:r>
              <a:rPr sz="1800" spc="-5" dirty="0">
                <a:solidFill>
                  <a:srgbClr val="3E3E3E"/>
                </a:solidFill>
                <a:latin typeface="Arial"/>
                <a:cs typeface="Arial"/>
              </a:rPr>
              <a:t>o</a:t>
            </a:r>
            <a:r>
              <a:rPr sz="1800" spc="10" dirty="0">
                <a:solidFill>
                  <a:srgbClr val="3E3E3E"/>
                </a:solidFill>
                <a:latin typeface="Arial"/>
                <a:cs typeface="Arial"/>
              </a:rPr>
              <a:t>-</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i</a:t>
            </a:r>
            <a:r>
              <a:rPr sz="1800" dirty="0">
                <a:solidFill>
                  <a:srgbClr val="3E3E3E"/>
                </a:solidFill>
                <a:latin typeface="Arial"/>
                <a:cs typeface="Arial"/>
              </a:rPr>
              <a:t>nt</a:t>
            </a:r>
            <a:endParaRPr sz="1800">
              <a:latin typeface="Arial"/>
              <a:cs typeface="Arial"/>
            </a:endParaRPr>
          </a:p>
        </p:txBody>
      </p:sp>
      <p:sp>
        <p:nvSpPr>
          <p:cNvPr id="7" name="object 10">
            <a:extLst>
              <a:ext uri="{FF2B5EF4-FFF2-40B4-BE49-F238E27FC236}">
                <a16:creationId xmlns:a16="http://schemas.microsoft.com/office/drawing/2014/main" id="{937DA388-6741-4CF7-9D7B-B18A472C68EF}"/>
              </a:ext>
            </a:extLst>
          </p:cNvPr>
          <p:cNvSpPr txBox="1"/>
          <p:nvPr/>
        </p:nvSpPr>
        <p:spPr>
          <a:xfrm>
            <a:off x="1004026" y="3517463"/>
            <a:ext cx="2540000" cy="572770"/>
          </a:xfrm>
          <a:prstGeom prst="rect">
            <a:avLst/>
          </a:prstGeom>
        </p:spPr>
        <p:txBody>
          <a:bodyPr vert="horz" wrap="square" lIns="0" tIns="0" rIns="0" bIns="0" rtlCol="0">
            <a:spAutoFit/>
          </a:bodyPr>
          <a:lstStyle/>
          <a:p>
            <a:pPr marL="12700" marR="5080">
              <a:lnSpc>
                <a:spcPts val="231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not</a:t>
            </a:r>
            <a:r>
              <a:rPr sz="2000" spc="-5" dirty="0">
                <a:solidFill>
                  <a:srgbClr val="404040"/>
                </a:solidFill>
                <a:latin typeface="Arial"/>
                <a:cs typeface="Arial"/>
              </a:rPr>
              <a:t> </a:t>
            </a:r>
            <a:r>
              <a:rPr sz="2000" dirty="0">
                <a:solidFill>
                  <a:srgbClr val="404040"/>
                </a:solidFill>
                <a:latin typeface="Arial"/>
                <a:cs typeface="Arial"/>
              </a:rPr>
              <a:t>an ele</a:t>
            </a:r>
            <a:r>
              <a:rPr sz="2000" spc="5" dirty="0">
                <a:solidFill>
                  <a:srgbClr val="404040"/>
                </a:solidFill>
                <a:latin typeface="Arial"/>
                <a:cs typeface="Arial"/>
              </a:rPr>
              <a:t>c</a:t>
            </a:r>
            <a:r>
              <a:rPr sz="2000" dirty="0">
                <a:solidFill>
                  <a:srgbClr val="404040"/>
                </a:solidFill>
                <a:latin typeface="Arial"/>
                <a:cs typeface="Arial"/>
              </a:rPr>
              <a:t>tr</a:t>
            </a:r>
            <a:r>
              <a:rPr sz="2000" spc="-15" dirty="0">
                <a:solidFill>
                  <a:srgbClr val="404040"/>
                </a:solidFill>
                <a:latin typeface="Arial"/>
                <a:cs typeface="Arial"/>
              </a:rPr>
              <a:t>i</a:t>
            </a:r>
            <a:r>
              <a:rPr sz="2000" dirty="0">
                <a:solidFill>
                  <a:srgbClr val="404040"/>
                </a:solidFill>
                <a:latin typeface="Arial"/>
                <a:cs typeface="Arial"/>
              </a:rPr>
              <a:t>c</a:t>
            </a:r>
            <a:r>
              <a:rPr sz="2000" spc="5" dirty="0">
                <a:solidFill>
                  <a:srgbClr val="404040"/>
                </a:solidFill>
                <a:latin typeface="Arial"/>
                <a:cs typeface="Arial"/>
              </a:rPr>
              <a:t>a</a:t>
            </a:r>
            <a:r>
              <a:rPr sz="2000" dirty="0">
                <a:solidFill>
                  <a:srgbClr val="404040"/>
                </a:solidFill>
                <a:latin typeface="Arial"/>
                <a:cs typeface="Arial"/>
              </a:rPr>
              <a:t>l s</a:t>
            </a:r>
            <a:r>
              <a:rPr sz="2000" spc="5" dirty="0">
                <a:solidFill>
                  <a:srgbClr val="404040"/>
                </a:solidFill>
                <a:latin typeface="Arial"/>
                <a:cs typeface="Arial"/>
              </a:rPr>
              <a:t>p</a:t>
            </a:r>
            <a:r>
              <a:rPr sz="2000" spc="-10" dirty="0">
                <a:solidFill>
                  <a:srgbClr val="404040"/>
                </a:solidFill>
                <a:latin typeface="Arial"/>
                <a:cs typeface="Arial"/>
              </a:rPr>
              <a:t>e</a:t>
            </a:r>
            <a:r>
              <a:rPr sz="2000" dirty="0">
                <a:solidFill>
                  <a:srgbClr val="404040"/>
                </a:solidFill>
                <a:latin typeface="Arial"/>
                <a:cs typeface="Arial"/>
              </a:rPr>
              <a:t>cifi</a:t>
            </a:r>
            <a:r>
              <a:rPr sz="2000" spc="-10" dirty="0">
                <a:solidFill>
                  <a:srgbClr val="404040"/>
                </a:solidFill>
                <a:latin typeface="Arial"/>
                <a:cs typeface="Arial"/>
              </a:rPr>
              <a:t>c</a:t>
            </a:r>
            <a:r>
              <a:rPr sz="2000" dirty="0">
                <a:solidFill>
                  <a:srgbClr val="404040"/>
                </a:solidFill>
                <a:latin typeface="Arial"/>
                <a:cs typeface="Arial"/>
              </a:rPr>
              <a:t>ation</a:t>
            </a:r>
            <a:endParaRPr sz="2000">
              <a:latin typeface="Arial"/>
              <a:cs typeface="Arial"/>
            </a:endParaRPr>
          </a:p>
        </p:txBody>
      </p:sp>
      <p:sp>
        <p:nvSpPr>
          <p:cNvPr id="8" name="object 12">
            <a:extLst>
              <a:ext uri="{FF2B5EF4-FFF2-40B4-BE49-F238E27FC236}">
                <a16:creationId xmlns:a16="http://schemas.microsoft.com/office/drawing/2014/main" id="{5984140F-A824-4041-BA51-62ED6995D421}"/>
              </a:ext>
            </a:extLst>
          </p:cNvPr>
          <p:cNvSpPr txBox="1"/>
          <p:nvPr/>
        </p:nvSpPr>
        <p:spPr>
          <a:xfrm>
            <a:off x="1220434" y="4137642"/>
            <a:ext cx="2617470" cy="781685"/>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No</a:t>
            </a:r>
            <a:r>
              <a:rPr sz="1800" spc="-10" dirty="0">
                <a:solidFill>
                  <a:srgbClr val="3E3E3E"/>
                </a:solidFill>
                <a:latin typeface="Arial"/>
                <a:cs typeface="Arial"/>
              </a:rPr>
              <a:t> </a:t>
            </a:r>
            <a:r>
              <a:rPr sz="1800" dirty="0">
                <a:solidFill>
                  <a:srgbClr val="3E3E3E"/>
                </a:solidFill>
                <a:latin typeface="Arial"/>
                <a:cs typeface="Arial"/>
              </a:rPr>
              <a:t>dis</a:t>
            </a:r>
            <a:r>
              <a:rPr sz="1800" spc="5" dirty="0">
                <a:solidFill>
                  <a:srgbClr val="3E3E3E"/>
                </a:solidFill>
                <a:latin typeface="Arial"/>
                <a:cs typeface="Arial"/>
              </a:rPr>
              <a:t>c</a:t>
            </a:r>
            <a:r>
              <a:rPr sz="1800" dirty="0">
                <a:solidFill>
                  <a:srgbClr val="3E3E3E"/>
                </a:solidFill>
                <a:latin typeface="Arial"/>
                <a:cs typeface="Arial"/>
              </a:rPr>
              <a:t>uss</a:t>
            </a:r>
            <a:r>
              <a:rPr sz="1800" spc="-10" dirty="0">
                <a:solidFill>
                  <a:srgbClr val="3E3E3E"/>
                </a:solidFill>
                <a:latin typeface="Arial"/>
                <a:cs typeface="Arial"/>
              </a:rPr>
              <a:t>i</a:t>
            </a:r>
            <a:r>
              <a:rPr sz="1800" spc="5" dirty="0">
                <a:solidFill>
                  <a:srgbClr val="3E3E3E"/>
                </a:solidFill>
                <a:latin typeface="Arial"/>
                <a:cs typeface="Arial"/>
              </a:rPr>
              <a:t>o</a:t>
            </a:r>
            <a:r>
              <a:rPr sz="1800" dirty="0">
                <a:solidFill>
                  <a:srgbClr val="3E3E3E"/>
                </a:solidFill>
                <a:latin typeface="Arial"/>
                <a:cs typeface="Arial"/>
              </a:rPr>
              <a:t>n</a:t>
            </a:r>
            <a:r>
              <a:rPr sz="1800" spc="5" dirty="0">
                <a:solidFill>
                  <a:srgbClr val="3E3E3E"/>
                </a:solidFill>
                <a:latin typeface="Arial"/>
                <a:cs typeface="Arial"/>
              </a:rPr>
              <a:t> </a:t>
            </a:r>
            <a:r>
              <a:rPr sz="1800" dirty="0">
                <a:solidFill>
                  <a:srgbClr val="3E3E3E"/>
                </a:solidFill>
                <a:latin typeface="Arial"/>
                <a:cs typeface="Arial"/>
              </a:rPr>
              <a:t>of vo</a:t>
            </a:r>
            <a:r>
              <a:rPr sz="1800" spc="-10" dirty="0">
                <a:solidFill>
                  <a:srgbClr val="3E3E3E"/>
                </a:solidFill>
                <a:latin typeface="Arial"/>
                <a:cs typeface="Arial"/>
              </a:rPr>
              <a:t>l</a:t>
            </a:r>
            <a:r>
              <a:rPr sz="1800" dirty="0">
                <a:solidFill>
                  <a:srgbClr val="3E3E3E"/>
                </a:solidFill>
                <a:latin typeface="Arial"/>
                <a:cs typeface="Arial"/>
              </a:rPr>
              <a:t>tages or </a:t>
            </a:r>
            <a:r>
              <a:rPr sz="1800" spc="-10" dirty="0">
                <a:solidFill>
                  <a:srgbClr val="3E3E3E"/>
                </a:solidFill>
                <a:latin typeface="Arial"/>
                <a:cs typeface="Arial"/>
              </a:rPr>
              <a:t>o</a:t>
            </a:r>
            <a:r>
              <a:rPr sz="1800" dirty="0">
                <a:solidFill>
                  <a:srgbClr val="3E3E3E"/>
                </a:solidFill>
                <a:latin typeface="Arial"/>
                <a:cs typeface="Arial"/>
              </a:rPr>
              <a:t>th</a:t>
            </a:r>
            <a:r>
              <a:rPr sz="1800" spc="-10" dirty="0">
                <a:solidFill>
                  <a:srgbClr val="3E3E3E"/>
                </a:solidFill>
                <a:latin typeface="Arial"/>
                <a:cs typeface="Arial"/>
              </a:rPr>
              <a:t>e</a:t>
            </a:r>
            <a:r>
              <a:rPr sz="1800" dirty="0">
                <a:solidFill>
                  <a:srgbClr val="3E3E3E"/>
                </a:solidFill>
                <a:latin typeface="Arial"/>
                <a:cs typeface="Arial"/>
              </a:rPr>
              <a:t>r </a:t>
            </a:r>
            <a:r>
              <a:rPr sz="1800" spc="5" dirty="0">
                <a:solidFill>
                  <a:srgbClr val="3E3E3E"/>
                </a:solidFill>
                <a:latin typeface="Arial"/>
                <a:cs typeface="Arial"/>
              </a:rPr>
              <a:t>ph</a:t>
            </a:r>
            <a:r>
              <a:rPr sz="1800" spc="-15" dirty="0">
                <a:solidFill>
                  <a:srgbClr val="3E3E3E"/>
                </a:solidFill>
                <a:latin typeface="Arial"/>
                <a:cs typeface="Arial"/>
              </a:rPr>
              <a:t>y</a:t>
            </a:r>
            <a:r>
              <a:rPr sz="1800" dirty="0">
                <a:solidFill>
                  <a:srgbClr val="3E3E3E"/>
                </a:solidFill>
                <a:latin typeface="Arial"/>
                <a:cs typeface="Arial"/>
              </a:rPr>
              <a:t>si</a:t>
            </a:r>
            <a:r>
              <a:rPr sz="1800" spc="5" dirty="0">
                <a:solidFill>
                  <a:srgbClr val="3E3E3E"/>
                </a:solidFill>
                <a:latin typeface="Arial"/>
                <a:cs typeface="Arial"/>
              </a:rPr>
              <a:t>c</a:t>
            </a:r>
            <a:r>
              <a:rPr sz="1800" dirty="0">
                <a:solidFill>
                  <a:srgbClr val="3E3E3E"/>
                </a:solidFill>
                <a:latin typeface="Arial"/>
                <a:cs typeface="Arial"/>
              </a:rPr>
              <a:t>al re</a:t>
            </a:r>
            <a:r>
              <a:rPr sz="1800" spc="-10" dirty="0">
                <a:solidFill>
                  <a:srgbClr val="3E3E3E"/>
                </a:solidFill>
                <a:latin typeface="Arial"/>
                <a:cs typeface="Arial"/>
              </a:rPr>
              <a:t>q</a:t>
            </a:r>
            <a:r>
              <a:rPr sz="1800" spc="5" dirty="0">
                <a:solidFill>
                  <a:srgbClr val="3E3E3E"/>
                </a:solidFill>
                <a:latin typeface="Arial"/>
                <a:cs typeface="Arial"/>
              </a:rPr>
              <a:t>u</a:t>
            </a:r>
            <a:r>
              <a:rPr sz="1800" dirty="0">
                <a:solidFill>
                  <a:srgbClr val="3E3E3E"/>
                </a:solidFill>
                <a:latin typeface="Arial"/>
                <a:cs typeface="Arial"/>
              </a:rPr>
              <a:t>ir</a:t>
            </a:r>
            <a:r>
              <a:rPr sz="1800" spc="-10" dirty="0">
                <a:solidFill>
                  <a:srgbClr val="3E3E3E"/>
                </a:solidFill>
                <a:latin typeface="Arial"/>
                <a:cs typeface="Arial"/>
              </a:rPr>
              <a:t>e</a:t>
            </a:r>
            <a:r>
              <a:rPr sz="1800" dirty="0">
                <a:solidFill>
                  <a:srgbClr val="3E3E3E"/>
                </a:solidFill>
                <a:latin typeface="Arial"/>
                <a:cs typeface="Arial"/>
              </a:rPr>
              <a:t>m</a:t>
            </a:r>
            <a:r>
              <a:rPr sz="1800" spc="5" dirty="0">
                <a:solidFill>
                  <a:srgbClr val="3E3E3E"/>
                </a:solidFill>
                <a:latin typeface="Arial"/>
                <a:cs typeface="Arial"/>
              </a:rPr>
              <a:t>e</a:t>
            </a:r>
            <a:r>
              <a:rPr sz="1800" dirty="0">
                <a:solidFill>
                  <a:srgbClr val="3E3E3E"/>
                </a:solidFill>
                <a:latin typeface="Arial"/>
                <a:cs typeface="Arial"/>
              </a:rPr>
              <a:t>nts</a:t>
            </a:r>
            <a:endParaRPr sz="1800">
              <a:latin typeface="Arial"/>
              <a:cs typeface="Arial"/>
            </a:endParaRPr>
          </a:p>
        </p:txBody>
      </p:sp>
      <p:sp>
        <p:nvSpPr>
          <p:cNvPr id="9" name="object 13">
            <a:extLst>
              <a:ext uri="{FF2B5EF4-FFF2-40B4-BE49-F238E27FC236}">
                <a16:creationId xmlns:a16="http://schemas.microsoft.com/office/drawing/2014/main" id="{FEF60452-5392-453E-A379-EE620ED959F9}"/>
              </a:ext>
            </a:extLst>
          </p:cNvPr>
          <p:cNvSpPr/>
          <p:nvPr/>
        </p:nvSpPr>
        <p:spPr>
          <a:xfrm>
            <a:off x="4586242" y="2059486"/>
            <a:ext cx="6369414" cy="27390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6476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52FD-07AA-4A89-A514-833A2A0B3FCA}"/>
              </a:ext>
            </a:extLst>
          </p:cNvPr>
          <p:cNvSpPr>
            <a:spLocks noGrp="1"/>
          </p:cNvSpPr>
          <p:nvPr>
            <p:ph type="title"/>
          </p:nvPr>
        </p:nvSpPr>
        <p:spPr/>
        <p:txBody>
          <a:bodyPr/>
          <a:lstStyle/>
          <a:p>
            <a:r>
              <a:rPr lang="en-US" dirty="0"/>
              <a:t>AXI Connections</a:t>
            </a:r>
            <a:endParaRPr lang="en-GB" dirty="0"/>
          </a:p>
        </p:txBody>
      </p:sp>
      <p:sp>
        <p:nvSpPr>
          <p:cNvPr id="18" name="Content Placeholder 17">
            <a:extLst>
              <a:ext uri="{FF2B5EF4-FFF2-40B4-BE49-F238E27FC236}">
                <a16:creationId xmlns:a16="http://schemas.microsoft.com/office/drawing/2014/main" id="{7E351CF9-D7A7-4B07-B5CE-E5DAE7F6FB59}"/>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AEB5E1AD-6740-421F-B4B4-FC7D26AF1BEC}"/>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BE461C8C-1EF1-4939-B8DC-875F0C417248}"/>
              </a:ext>
            </a:extLst>
          </p:cNvPr>
          <p:cNvSpPr>
            <a:spLocks noGrp="1"/>
          </p:cNvSpPr>
          <p:nvPr>
            <p:ph type="sldNum" sz="quarter" idx="4"/>
          </p:nvPr>
        </p:nvSpPr>
        <p:spPr/>
        <p:txBody>
          <a:bodyPr/>
          <a:lstStyle/>
          <a:p>
            <a:fld id="{EF03F2D8-09E8-4F65-B5E4-919B7BA10877}" type="slidenum">
              <a:rPr lang="en-US" smtClean="0"/>
              <a:pPr/>
              <a:t>36</a:t>
            </a:fld>
            <a:endParaRPr lang="en-US"/>
          </a:p>
        </p:txBody>
      </p:sp>
      <p:sp>
        <p:nvSpPr>
          <p:cNvPr id="6" name="object 6">
            <a:extLst>
              <a:ext uri="{FF2B5EF4-FFF2-40B4-BE49-F238E27FC236}">
                <a16:creationId xmlns:a16="http://schemas.microsoft.com/office/drawing/2014/main" id="{F63390D2-904E-4FAB-A4C3-9F3281CF8690}"/>
              </a:ext>
            </a:extLst>
          </p:cNvPr>
          <p:cNvSpPr txBox="1"/>
          <p:nvPr/>
        </p:nvSpPr>
        <p:spPr>
          <a:xfrm>
            <a:off x="1134654" y="1817604"/>
            <a:ext cx="3429635"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a poin</a:t>
            </a:r>
            <a:r>
              <a:rPr sz="2000" spc="-5" dirty="0">
                <a:solidFill>
                  <a:srgbClr val="404040"/>
                </a:solidFill>
                <a:latin typeface="Arial"/>
                <a:cs typeface="Arial"/>
              </a:rPr>
              <a:t>t</a:t>
            </a:r>
            <a:r>
              <a:rPr sz="2000" dirty="0">
                <a:solidFill>
                  <a:srgbClr val="404040"/>
                </a:solidFill>
                <a:latin typeface="Arial"/>
                <a:cs typeface="Arial"/>
              </a:rPr>
              <a:t>-</a:t>
            </a:r>
            <a:r>
              <a:rPr sz="2000" spc="-10" dirty="0">
                <a:solidFill>
                  <a:srgbClr val="404040"/>
                </a:solidFill>
                <a:latin typeface="Arial"/>
                <a:cs typeface="Arial"/>
              </a:rPr>
              <a:t>t</a:t>
            </a:r>
            <a:r>
              <a:rPr sz="2000" dirty="0">
                <a:solidFill>
                  <a:srgbClr val="404040"/>
                </a:solidFill>
                <a:latin typeface="Arial"/>
                <a:cs typeface="Arial"/>
              </a:rPr>
              <a:t>o-</a:t>
            </a:r>
            <a:r>
              <a:rPr sz="2000" spc="-10" dirty="0">
                <a:solidFill>
                  <a:srgbClr val="404040"/>
                </a:solidFill>
                <a:latin typeface="Arial"/>
                <a:cs typeface="Arial"/>
              </a:rPr>
              <a:t>p</a:t>
            </a:r>
            <a:r>
              <a:rPr sz="2000" dirty="0">
                <a:solidFill>
                  <a:srgbClr val="404040"/>
                </a:solidFill>
                <a:latin typeface="Arial"/>
                <a:cs typeface="Arial"/>
              </a:rPr>
              <a:t>oint</a:t>
            </a:r>
            <a:r>
              <a:rPr sz="2000" spc="-10" dirty="0">
                <a:solidFill>
                  <a:srgbClr val="404040"/>
                </a:solidFill>
                <a:latin typeface="Arial"/>
                <a:cs typeface="Arial"/>
              </a:rPr>
              <a:t> </a:t>
            </a:r>
            <a:r>
              <a:rPr sz="2000" dirty="0">
                <a:solidFill>
                  <a:srgbClr val="404040"/>
                </a:solidFill>
                <a:latin typeface="Arial"/>
                <a:cs typeface="Arial"/>
              </a:rPr>
              <a:t>pro</a:t>
            </a:r>
            <a:r>
              <a:rPr sz="2000" spc="-20" dirty="0">
                <a:solidFill>
                  <a:srgbClr val="404040"/>
                </a:solidFill>
                <a:latin typeface="Arial"/>
                <a:cs typeface="Arial"/>
              </a:rPr>
              <a:t>t</a:t>
            </a:r>
            <a:r>
              <a:rPr sz="2000" dirty="0">
                <a:solidFill>
                  <a:srgbClr val="404040"/>
                </a:solidFill>
                <a:latin typeface="Arial"/>
                <a:cs typeface="Arial"/>
              </a:rPr>
              <a:t>o</a:t>
            </a:r>
            <a:r>
              <a:rPr sz="2000" spc="5" dirty="0">
                <a:solidFill>
                  <a:srgbClr val="404040"/>
                </a:solidFill>
                <a:latin typeface="Arial"/>
                <a:cs typeface="Arial"/>
              </a:rPr>
              <a:t>c</a:t>
            </a:r>
            <a:r>
              <a:rPr sz="2000" dirty="0">
                <a:solidFill>
                  <a:srgbClr val="404040"/>
                </a:solidFill>
                <a:latin typeface="Arial"/>
                <a:cs typeface="Arial"/>
              </a:rPr>
              <a:t>ol</a:t>
            </a:r>
            <a:endParaRPr sz="2000">
              <a:latin typeface="Arial"/>
              <a:cs typeface="Arial"/>
            </a:endParaRPr>
          </a:p>
        </p:txBody>
      </p:sp>
      <p:sp>
        <p:nvSpPr>
          <p:cNvPr id="7" name="object 7">
            <a:extLst>
              <a:ext uri="{FF2B5EF4-FFF2-40B4-BE49-F238E27FC236}">
                <a16:creationId xmlns:a16="http://schemas.microsoft.com/office/drawing/2014/main" id="{78CDA647-5440-4F44-A4DA-CC72836DFA3E}"/>
              </a:ext>
            </a:extLst>
          </p:cNvPr>
          <p:cNvSpPr txBox="1"/>
          <p:nvPr/>
        </p:nvSpPr>
        <p:spPr>
          <a:xfrm>
            <a:off x="1122462" y="2194860"/>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8" name="object 8">
            <a:extLst>
              <a:ext uri="{FF2B5EF4-FFF2-40B4-BE49-F238E27FC236}">
                <a16:creationId xmlns:a16="http://schemas.microsoft.com/office/drawing/2014/main" id="{87C26239-9FB4-4A5C-8CE3-6F5D902A6EE0}"/>
              </a:ext>
            </a:extLst>
          </p:cNvPr>
          <p:cNvSpPr txBox="1"/>
          <p:nvPr/>
        </p:nvSpPr>
        <p:spPr>
          <a:xfrm>
            <a:off x="1351062" y="2146827"/>
            <a:ext cx="3989704" cy="518159"/>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One</a:t>
            </a:r>
            <a:r>
              <a:rPr sz="1800" spc="-10" dirty="0">
                <a:solidFill>
                  <a:srgbClr val="3E3E3E"/>
                </a:solidFill>
                <a:latin typeface="Arial"/>
                <a:cs typeface="Arial"/>
              </a:rPr>
              <a:t> </a:t>
            </a:r>
            <a:r>
              <a:rPr sz="1800" dirty="0">
                <a:solidFill>
                  <a:srgbClr val="3E3E3E"/>
                </a:solidFill>
                <a:latin typeface="Arial"/>
                <a:cs typeface="Arial"/>
              </a:rPr>
              <a:t>master port</a:t>
            </a:r>
            <a:r>
              <a:rPr sz="1800" spc="10" dirty="0">
                <a:solidFill>
                  <a:srgbClr val="3E3E3E"/>
                </a:solidFill>
                <a:latin typeface="Arial"/>
                <a:cs typeface="Arial"/>
              </a:rPr>
              <a:t> </a:t>
            </a:r>
            <a:r>
              <a:rPr sz="1800" i="1" dirty="0">
                <a:solidFill>
                  <a:srgbClr val="3E3E3E"/>
                </a:solidFill>
                <a:latin typeface="Arial"/>
                <a:cs typeface="Arial"/>
              </a:rPr>
              <a:t>talks </a:t>
            </a:r>
            <a:r>
              <a:rPr sz="1800" dirty="0">
                <a:solidFill>
                  <a:srgbClr val="3E3E3E"/>
                </a:solidFill>
                <a:latin typeface="Arial"/>
                <a:cs typeface="Arial"/>
              </a:rPr>
              <a:t>to o</a:t>
            </a:r>
            <a:r>
              <a:rPr sz="1800" spc="-10" dirty="0">
                <a:solidFill>
                  <a:srgbClr val="3E3E3E"/>
                </a:solidFill>
                <a:latin typeface="Arial"/>
                <a:cs typeface="Arial"/>
              </a:rPr>
              <a:t>n</a:t>
            </a:r>
            <a:r>
              <a:rPr sz="1800" spc="5" dirty="0">
                <a:solidFill>
                  <a:srgbClr val="3E3E3E"/>
                </a:solidFill>
                <a:latin typeface="Arial"/>
                <a:cs typeface="Arial"/>
              </a:rPr>
              <a:t>l</a:t>
            </a:r>
            <a:r>
              <a:rPr sz="1800" dirty="0">
                <a:solidFill>
                  <a:srgbClr val="3E3E3E"/>
                </a:solidFill>
                <a:latin typeface="Arial"/>
                <a:cs typeface="Arial"/>
              </a:rPr>
              <a:t>y</a:t>
            </a:r>
            <a:r>
              <a:rPr sz="1800" spc="-10" dirty="0">
                <a:solidFill>
                  <a:srgbClr val="3E3E3E"/>
                </a:solidFill>
                <a:latin typeface="Arial"/>
                <a:cs typeface="Arial"/>
              </a:rPr>
              <a:t> </a:t>
            </a:r>
            <a:r>
              <a:rPr sz="1800" dirty="0">
                <a:solidFill>
                  <a:srgbClr val="3E3E3E"/>
                </a:solidFill>
                <a:latin typeface="Arial"/>
                <a:cs typeface="Arial"/>
              </a:rPr>
              <a:t>o</a:t>
            </a:r>
            <a:r>
              <a:rPr sz="1800" spc="-10" dirty="0">
                <a:solidFill>
                  <a:srgbClr val="3E3E3E"/>
                </a:solidFill>
                <a:latin typeface="Arial"/>
                <a:cs typeface="Arial"/>
              </a:rPr>
              <a:t>n</a:t>
            </a:r>
            <a:r>
              <a:rPr sz="1800" dirty="0">
                <a:solidFill>
                  <a:srgbClr val="3E3E3E"/>
                </a:solidFill>
                <a:latin typeface="Arial"/>
                <a:cs typeface="Arial"/>
              </a:rPr>
              <a:t>e s</a:t>
            </a:r>
            <a:r>
              <a:rPr sz="1800" spc="5" dirty="0">
                <a:solidFill>
                  <a:srgbClr val="3E3E3E"/>
                </a:solidFill>
                <a:latin typeface="Arial"/>
                <a:cs typeface="Arial"/>
              </a:rPr>
              <a:t>l</a:t>
            </a:r>
            <a:r>
              <a:rPr sz="1800" dirty="0">
                <a:solidFill>
                  <a:srgbClr val="3E3E3E"/>
                </a:solidFill>
                <a:latin typeface="Arial"/>
                <a:cs typeface="Arial"/>
              </a:rPr>
              <a:t>ave p</a:t>
            </a:r>
            <a:r>
              <a:rPr sz="1800" spc="-10" dirty="0">
                <a:solidFill>
                  <a:srgbClr val="3E3E3E"/>
                </a:solidFill>
                <a:latin typeface="Arial"/>
                <a:cs typeface="Arial"/>
              </a:rPr>
              <a:t>o</a:t>
            </a:r>
            <a:r>
              <a:rPr sz="1800" dirty="0">
                <a:solidFill>
                  <a:srgbClr val="3E3E3E"/>
                </a:solidFill>
                <a:latin typeface="Arial"/>
                <a:cs typeface="Arial"/>
              </a:rPr>
              <a:t>rt</a:t>
            </a:r>
            <a:endParaRPr sz="1800">
              <a:latin typeface="Arial"/>
              <a:cs typeface="Arial"/>
            </a:endParaRPr>
          </a:p>
        </p:txBody>
      </p:sp>
      <p:sp>
        <p:nvSpPr>
          <p:cNvPr id="10" name="object 10">
            <a:extLst>
              <a:ext uri="{FF2B5EF4-FFF2-40B4-BE49-F238E27FC236}">
                <a16:creationId xmlns:a16="http://schemas.microsoft.com/office/drawing/2014/main" id="{F2AE7A77-D99C-4230-A68F-9175B58EA1CD}"/>
              </a:ext>
            </a:extLst>
          </p:cNvPr>
          <p:cNvSpPr/>
          <p:nvPr/>
        </p:nvSpPr>
        <p:spPr>
          <a:xfrm>
            <a:off x="7525503" y="1875389"/>
            <a:ext cx="3244850" cy="2219960"/>
          </a:xfrm>
          <a:prstGeom prst="rect">
            <a:avLst/>
          </a:prstGeom>
          <a:blipFill>
            <a:blip r:embed="rId2"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6A36BECA-08F0-49C2-96A1-5B5A925BBA78}"/>
              </a:ext>
            </a:extLst>
          </p:cNvPr>
          <p:cNvSpPr txBox="1"/>
          <p:nvPr/>
        </p:nvSpPr>
        <p:spPr>
          <a:xfrm>
            <a:off x="1134654" y="2985369"/>
            <a:ext cx="6787515" cy="1694814"/>
          </a:xfrm>
          <a:prstGeom prst="rect">
            <a:avLst/>
          </a:prstGeom>
        </p:spPr>
        <p:txBody>
          <a:bodyPr vert="horz" wrap="square" lIns="0" tIns="0" rIns="0" bIns="0" rtlCol="0">
            <a:spAutoFit/>
          </a:bodyPr>
          <a:lstStyle/>
          <a:p>
            <a:pPr marL="12700" marR="2700020">
              <a:lnSpc>
                <a:spcPct val="95800"/>
              </a:lnSpc>
            </a:pPr>
            <a:r>
              <a:rPr sz="2000" dirty="0">
                <a:solidFill>
                  <a:srgbClr val="404040"/>
                </a:solidFill>
                <a:latin typeface="Arial"/>
                <a:cs typeface="Arial"/>
              </a:rPr>
              <a:t>This</a:t>
            </a:r>
            <a:r>
              <a:rPr sz="2000" spc="5" dirty="0">
                <a:solidFill>
                  <a:srgbClr val="404040"/>
                </a:solidFill>
                <a:latin typeface="Arial"/>
                <a:cs typeface="Arial"/>
              </a:rPr>
              <a:t> </a:t>
            </a:r>
            <a:r>
              <a:rPr sz="2000" dirty="0">
                <a:solidFill>
                  <a:srgbClr val="404040"/>
                </a:solidFill>
                <a:latin typeface="Arial"/>
                <a:cs typeface="Arial"/>
              </a:rPr>
              <a:t>d</a:t>
            </a:r>
            <a:r>
              <a:rPr sz="2000" spc="-15" dirty="0">
                <a:solidFill>
                  <a:srgbClr val="404040"/>
                </a:solidFill>
                <a:latin typeface="Arial"/>
                <a:cs typeface="Arial"/>
              </a:rPr>
              <a:t>o</a:t>
            </a:r>
            <a:r>
              <a:rPr sz="2000" dirty="0">
                <a:solidFill>
                  <a:srgbClr val="404040"/>
                </a:solidFill>
                <a:latin typeface="Arial"/>
                <a:cs typeface="Arial"/>
              </a:rPr>
              <a:t>es</a:t>
            </a:r>
            <a:r>
              <a:rPr sz="2000" spc="5" dirty="0">
                <a:solidFill>
                  <a:srgbClr val="404040"/>
                </a:solidFill>
                <a:latin typeface="Arial"/>
                <a:cs typeface="Arial"/>
              </a:rPr>
              <a:t> </a:t>
            </a:r>
            <a:r>
              <a:rPr sz="2000" spc="-20" dirty="0">
                <a:solidFill>
                  <a:srgbClr val="404040"/>
                </a:solidFill>
                <a:latin typeface="Arial"/>
                <a:cs typeface="Arial"/>
              </a:rPr>
              <a:t>n</a:t>
            </a:r>
            <a:r>
              <a:rPr sz="2000" dirty="0">
                <a:solidFill>
                  <a:srgbClr val="404040"/>
                </a:solidFill>
                <a:latin typeface="Arial"/>
                <a:cs typeface="Arial"/>
              </a:rPr>
              <a:t>ot</a:t>
            </a:r>
            <a:r>
              <a:rPr sz="2000" spc="-10" dirty="0">
                <a:solidFill>
                  <a:srgbClr val="404040"/>
                </a:solidFill>
                <a:latin typeface="Arial"/>
                <a:cs typeface="Arial"/>
              </a:rPr>
              <a:t> </a:t>
            </a:r>
            <a:r>
              <a:rPr sz="2000" dirty="0">
                <a:solidFill>
                  <a:srgbClr val="404040"/>
                </a:solidFill>
                <a:latin typeface="Arial"/>
                <a:cs typeface="Arial"/>
              </a:rPr>
              <a:t>mean </a:t>
            </a:r>
            <a:r>
              <a:rPr sz="2000" spc="-10" dirty="0">
                <a:solidFill>
                  <a:srgbClr val="404040"/>
                </a:solidFill>
                <a:latin typeface="Arial"/>
                <a:cs typeface="Arial"/>
              </a:rPr>
              <a:t>t</a:t>
            </a:r>
            <a:r>
              <a:rPr sz="2000" dirty="0">
                <a:solidFill>
                  <a:srgbClr val="404040"/>
                </a:solidFill>
                <a:latin typeface="Arial"/>
                <a:cs typeface="Arial"/>
              </a:rPr>
              <a:t>hat</a:t>
            </a:r>
            <a:r>
              <a:rPr sz="2000" spc="-5" dirty="0">
                <a:solidFill>
                  <a:srgbClr val="404040"/>
                </a:solidFill>
                <a:latin typeface="Arial"/>
                <a:cs typeface="Arial"/>
              </a:rPr>
              <a:t> </a:t>
            </a:r>
            <a:r>
              <a:rPr sz="2000" dirty="0">
                <a:solidFill>
                  <a:srgbClr val="404040"/>
                </a:solidFill>
                <a:latin typeface="Arial"/>
                <a:cs typeface="Arial"/>
              </a:rPr>
              <a:t>o</a:t>
            </a:r>
            <a:r>
              <a:rPr sz="2000" spc="-10" dirty="0">
                <a:solidFill>
                  <a:srgbClr val="404040"/>
                </a:solidFill>
                <a:latin typeface="Arial"/>
                <a:cs typeface="Arial"/>
              </a:rPr>
              <a:t>n</a:t>
            </a:r>
            <a:r>
              <a:rPr sz="2000" dirty="0">
                <a:solidFill>
                  <a:srgbClr val="404040"/>
                </a:solidFill>
                <a:latin typeface="Arial"/>
                <a:cs typeface="Arial"/>
              </a:rPr>
              <a:t>e mast</a:t>
            </a:r>
            <a:r>
              <a:rPr sz="2000" spc="-15" dirty="0">
                <a:solidFill>
                  <a:srgbClr val="404040"/>
                </a:solidFill>
                <a:latin typeface="Arial"/>
                <a:cs typeface="Arial"/>
              </a:rPr>
              <a:t>e</a:t>
            </a:r>
            <a:r>
              <a:rPr sz="2000" dirty="0">
                <a:solidFill>
                  <a:srgbClr val="404040"/>
                </a:solidFill>
                <a:latin typeface="Arial"/>
                <a:cs typeface="Arial"/>
              </a:rPr>
              <a:t>r device</a:t>
            </a:r>
            <a:r>
              <a:rPr sz="2000" spc="-15" dirty="0">
                <a:solidFill>
                  <a:srgbClr val="404040"/>
                </a:solidFill>
                <a:latin typeface="Arial"/>
                <a:cs typeface="Arial"/>
              </a:rPr>
              <a:t> </a:t>
            </a:r>
            <a:r>
              <a:rPr sz="2000" dirty="0">
                <a:solidFill>
                  <a:srgbClr val="404040"/>
                </a:solidFill>
                <a:latin typeface="Arial"/>
                <a:cs typeface="Arial"/>
              </a:rPr>
              <a:t>c</a:t>
            </a:r>
            <a:r>
              <a:rPr sz="2000" spc="5" dirty="0">
                <a:solidFill>
                  <a:srgbClr val="404040"/>
                </a:solidFill>
                <a:latin typeface="Arial"/>
                <a:cs typeface="Arial"/>
              </a:rPr>
              <a:t>a</a:t>
            </a:r>
            <a:r>
              <a:rPr sz="2000" dirty="0">
                <a:solidFill>
                  <a:srgbClr val="404040"/>
                </a:solidFill>
                <a:latin typeface="Arial"/>
                <a:cs typeface="Arial"/>
              </a:rPr>
              <a:t>n </a:t>
            </a:r>
            <a:r>
              <a:rPr sz="2000" spc="-10" dirty="0">
                <a:solidFill>
                  <a:srgbClr val="404040"/>
                </a:solidFill>
                <a:latin typeface="Arial"/>
                <a:cs typeface="Arial"/>
              </a:rPr>
              <a:t>t</a:t>
            </a:r>
            <a:r>
              <a:rPr sz="2000" dirty="0">
                <a:solidFill>
                  <a:srgbClr val="404040"/>
                </a:solidFill>
                <a:latin typeface="Arial"/>
                <a:cs typeface="Arial"/>
              </a:rPr>
              <a:t>a</a:t>
            </a:r>
            <a:r>
              <a:rPr sz="2000" spc="-15" dirty="0">
                <a:solidFill>
                  <a:srgbClr val="404040"/>
                </a:solidFill>
                <a:latin typeface="Arial"/>
                <a:cs typeface="Arial"/>
              </a:rPr>
              <a:t>l</a:t>
            </a:r>
            <a:r>
              <a:rPr sz="2000" dirty="0">
                <a:solidFill>
                  <a:srgbClr val="404040"/>
                </a:solidFill>
                <a:latin typeface="Arial"/>
                <a:cs typeface="Arial"/>
              </a:rPr>
              <a:t>k to</a:t>
            </a:r>
            <a:r>
              <a:rPr sz="2000" spc="-10" dirty="0">
                <a:solidFill>
                  <a:srgbClr val="404040"/>
                </a:solidFill>
                <a:latin typeface="Arial"/>
                <a:cs typeface="Arial"/>
              </a:rPr>
              <a:t> </a:t>
            </a:r>
            <a:r>
              <a:rPr sz="2000" dirty="0">
                <a:solidFill>
                  <a:srgbClr val="404040"/>
                </a:solidFill>
                <a:latin typeface="Arial"/>
                <a:cs typeface="Arial"/>
              </a:rPr>
              <a:t>mult</a:t>
            </a:r>
            <a:r>
              <a:rPr sz="2000" spc="-10" dirty="0">
                <a:solidFill>
                  <a:srgbClr val="404040"/>
                </a:solidFill>
                <a:latin typeface="Arial"/>
                <a:cs typeface="Arial"/>
              </a:rPr>
              <a:t>i</a:t>
            </a:r>
            <a:r>
              <a:rPr sz="2000" dirty="0">
                <a:solidFill>
                  <a:srgbClr val="404040"/>
                </a:solidFill>
                <a:latin typeface="Arial"/>
                <a:cs typeface="Arial"/>
              </a:rPr>
              <a:t>ple </a:t>
            </a:r>
            <a:r>
              <a:rPr sz="2000" spc="-10" dirty="0">
                <a:solidFill>
                  <a:srgbClr val="404040"/>
                </a:solidFill>
                <a:latin typeface="Arial"/>
                <a:cs typeface="Arial"/>
              </a:rPr>
              <a:t>s</a:t>
            </a:r>
            <a:r>
              <a:rPr sz="2000" dirty="0">
                <a:solidFill>
                  <a:srgbClr val="404040"/>
                </a:solidFill>
                <a:latin typeface="Arial"/>
                <a:cs typeface="Arial"/>
              </a:rPr>
              <a:t>lave devic</a:t>
            </a:r>
            <a:r>
              <a:rPr sz="2000" spc="-10" dirty="0">
                <a:solidFill>
                  <a:srgbClr val="404040"/>
                </a:solidFill>
                <a:latin typeface="Arial"/>
                <a:cs typeface="Arial"/>
              </a:rPr>
              <a:t>e</a:t>
            </a:r>
            <a:r>
              <a:rPr sz="2000" dirty="0">
                <a:solidFill>
                  <a:srgbClr val="404040"/>
                </a:solidFill>
                <a:latin typeface="Arial"/>
                <a:cs typeface="Arial"/>
              </a:rPr>
              <a:t>s, or </a:t>
            </a:r>
            <a:r>
              <a:rPr sz="2000" spc="-10" dirty="0">
                <a:solidFill>
                  <a:srgbClr val="404040"/>
                </a:solidFill>
                <a:latin typeface="Arial"/>
                <a:cs typeface="Arial"/>
              </a:rPr>
              <a:t>v</a:t>
            </a:r>
            <a:r>
              <a:rPr sz="2000" dirty="0">
                <a:solidFill>
                  <a:srgbClr val="404040"/>
                </a:solidFill>
                <a:latin typeface="Arial"/>
                <a:cs typeface="Arial"/>
              </a:rPr>
              <a:t>ice</a:t>
            </a:r>
            <a:r>
              <a:rPr sz="2000" spc="5" dirty="0">
                <a:solidFill>
                  <a:srgbClr val="404040"/>
                </a:solidFill>
                <a:latin typeface="Arial"/>
                <a:cs typeface="Arial"/>
              </a:rPr>
              <a:t> </a:t>
            </a:r>
            <a:r>
              <a:rPr sz="2000" spc="-15" dirty="0">
                <a:solidFill>
                  <a:srgbClr val="404040"/>
                </a:solidFill>
                <a:latin typeface="Arial"/>
                <a:cs typeface="Arial"/>
              </a:rPr>
              <a:t>v</a:t>
            </a:r>
            <a:r>
              <a:rPr sz="2000" dirty="0">
                <a:solidFill>
                  <a:srgbClr val="404040"/>
                </a:solidFill>
                <a:latin typeface="Arial"/>
                <a:cs typeface="Arial"/>
              </a:rPr>
              <a:t>ersa</a:t>
            </a:r>
            <a:endParaRPr sz="2000" dirty="0">
              <a:latin typeface="Arial"/>
              <a:cs typeface="Arial"/>
            </a:endParaRPr>
          </a:p>
          <a:p>
            <a:pPr>
              <a:lnSpc>
                <a:spcPct val="100000"/>
              </a:lnSpc>
            </a:pPr>
            <a:endParaRPr sz="2000" dirty="0">
              <a:latin typeface="Times New Roman"/>
              <a:cs typeface="Times New Roman"/>
            </a:endParaRPr>
          </a:p>
          <a:p>
            <a:pPr>
              <a:lnSpc>
                <a:spcPct val="100000"/>
              </a:lnSpc>
              <a:spcBef>
                <a:spcPts val="0"/>
              </a:spcBef>
            </a:pPr>
            <a:endParaRPr sz="1600" dirty="0">
              <a:latin typeface="Times New Roman"/>
              <a:cs typeface="Times New Roman"/>
            </a:endParaRPr>
          </a:p>
          <a:p>
            <a:pPr marL="12700">
              <a:lnSpc>
                <a:spcPct val="100000"/>
              </a:lnSpc>
            </a:pPr>
            <a:r>
              <a:rPr sz="2000" dirty="0">
                <a:solidFill>
                  <a:srgbClr val="404040"/>
                </a:solidFill>
                <a:latin typeface="Arial"/>
                <a:cs typeface="Arial"/>
              </a:rPr>
              <a:t>Special IP</a:t>
            </a:r>
            <a:r>
              <a:rPr sz="2000" spc="-10" dirty="0">
                <a:solidFill>
                  <a:srgbClr val="404040"/>
                </a:solidFill>
                <a:latin typeface="Arial"/>
                <a:cs typeface="Arial"/>
              </a:rPr>
              <a:t> </a:t>
            </a:r>
            <a:r>
              <a:rPr sz="2000" dirty="0">
                <a:solidFill>
                  <a:srgbClr val="404040"/>
                </a:solidFill>
                <a:latin typeface="Arial"/>
                <a:cs typeface="Arial"/>
              </a:rPr>
              <a:t>is</a:t>
            </a:r>
            <a:r>
              <a:rPr sz="2000" spc="-20" dirty="0">
                <a:solidFill>
                  <a:srgbClr val="404040"/>
                </a:solidFill>
                <a:latin typeface="Arial"/>
                <a:cs typeface="Arial"/>
              </a:rPr>
              <a:t> </a:t>
            </a:r>
            <a:r>
              <a:rPr sz="2000" dirty="0">
                <a:solidFill>
                  <a:srgbClr val="404040"/>
                </a:solidFill>
                <a:latin typeface="Arial"/>
                <a:cs typeface="Arial"/>
              </a:rPr>
              <a:t>u</a:t>
            </a:r>
            <a:r>
              <a:rPr sz="2000" spc="5" dirty="0">
                <a:solidFill>
                  <a:srgbClr val="404040"/>
                </a:solidFill>
                <a:latin typeface="Arial"/>
                <a:cs typeface="Arial"/>
              </a:rPr>
              <a:t>s</a:t>
            </a:r>
            <a:r>
              <a:rPr sz="2000" spc="-10" dirty="0">
                <a:solidFill>
                  <a:srgbClr val="404040"/>
                </a:solidFill>
                <a:latin typeface="Arial"/>
                <a:cs typeface="Arial"/>
              </a:rPr>
              <a:t>e</a:t>
            </a:r>
            <a:r>
              <a:rPr sz="2000" dirty="0">
                <a:solidFill>
                  <a:srgbClr val="404040"/>
                </a:solidFill>
                <a:latin typeface="Arial"/>
                <a:cs typeface="Arial"/>
              </a:rPr>
              <a:t>d </a:t>
            </a:r>
            <a:r>
              <a:rPr sz="2000" spc="-10" dirty="0">
                <a:solidFill>
                  <a:srgbClr val="404040"/>
                </a:solidFill>
                <a:latin typeface="Arial"/>
                <a:cs typeface="Arial"/>
              </a:rPr>
              <a:t>t</a:t>
            </a:r>
            <a:r>
              <a:rPr sz="2000" dirty="0">
                <a:solidFill>
                  <a:srgbClr val="404040"/>
                </a:solidFill>
                <a:latin typeface="Arial"/>
                <a:cs typeface="Arial"/>
              </a:rPr>
              <a:t>o aug</a:t>
            </a:r>
            <a:r>
              <a:rPr sz="2000" spc="-15" dirty="0">
                <a:solidFill>
                  <a:srgbClr val="404040"/>
                </a:solidFill>
                <a:latin typeface="Arial"/>
                <a:cs typeface="Arial"/>
              </a:rPr>
              <a:t>m</a:t>
            </a:r>
            <a:r>
              <a:rPr sz="2000" dirty="0">
                <a:solidFill>
                  <a:srgbClr val="404040"/>
                </a:solidFill>
                <a:latin typeface="Arial"/>
                <a:cs typeface="Arial"/>
              </a:rPr>
              <a:t>ent</a:t>
            </a:r>
            <a:r>
              <a:rPr sz="2000" spc="-5" dirty="0">
                <a:solidFill>
                  <a:srgbClr val="404040"/>
                </a:solidFill>
                <a:latin typeface="Arial"/>
                <a:cs typeface="Arial"/>
              </a:rPr>
              <a:t> </a:t>
            </a: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to</a:t>
            </a:r>
            <a:r>
              <a:rPr sz="2000" spc="-10" dirty="0">
                <a:solidFill>
                  <a:srgbClr val="404040"/>
                </a:solidFill>
                <a:latin typeface="Arial"/>
                <a:cs typeface="Arial"/>
              </a:rPr>
              <a:t> </a:t>
            </a:r>
            <a:r>
              <a:rPr sz="2000" dirty="0">
                <a:solidFill>
                  <a:srgbClr val="404040"/>
                </a:solidFill>
                <a:latin typeface="Arial"/>
                <a:cs typeface="Arial"/>
              </a:rPr>
              <a:t>s</a:t>
            </a:r>
            <a:r>
              <a:rPr sz="2000" spc="5" dirty="0">
                <a:solidFill>
                  <a:srgbClr val="404040"/>
                </a:solidFill>
                <a:latin typeface="Arial"/>
                <a:cs typeface="Arial"/>
              </a:rPr>
              <a:t>u</a:t>
            </a:r>
            <a:r>
              <a:rPr sz="2000" dirty="0">
                <a:solidFill>
                  <a:srgbClr val="404040"/>
                </a:solidFill>
                <a:latin typeface="Arial"/>
                <a:cs typeface="Arial"/>
              </a:rPr>
              <a:t>ppo</a:t>
            </a:r>
            <a:r>
              <a:rPr sz="2000" spc="5" dirty="0">
                <a:solidFill>
                  <a:srgbClr val="404040"/>
                </a:solidFill>
                <a:latin typeface="Arial"/>
                <a:cs typeface="Arial"/>
              </a:rPr>
              <a:t>r</a:t>
            </a:r>
            <a:r>
              <a:rPr sz="2000" dirty="0">
                <a:solidFill>
                  <a:srgbClr val="404040"/>
                </a:solidFill>
                <a:latin typeface="Arial"/>
                <a:cs typeface="Arial"/>
              </a:rPr>
              <a:t>t</a:t>
            </a:r>
            <a:r>
              <a:rPr sz="2000" spc="-10" dirty="0">
                <a:solidFill>
                  <a:srgbClr val="404040"/>
                </a:solidFill>
                <a:latin typeface="Arial"/>
                <a:cs typeface="Arial"/>
              </a:rPr>
              <a:t> </a:t>
            </a:r>
            <a:r>
              <a:rPr sz="2000" dirty="0">
                <a:solidFill>
                  <a:srgbClr val="404040"/>
                </a:solidFill>
                <a:latin typeface="Arial"/>
                <a:cs typeface="Arial"/>
              </a:rPr>
              <a:t>a </a:t>
            </a:r>
            <a:r>
              <a:rPr sz="2000" spc="-10" dirty="0">
                <a:solidFill>
                  <a:srgbClr val="404040"/>
                </a:solidFill>
                <a:latin typeface="Arial"/>
                <a:cs typeface="Arial"/>
              </a:rPr>
              <a:t>f</a:t>
            </a:r>
            <a:r>
              <a:rPr sz="2000" dirty="0">
                <a:solidFill>
                  <a:srgbClr val="404040"/>
                </a:solidFill>
                <a:latin typeface="Arial"/>
                <a:cs typeface="Arial"/>
              </a:rPr>
              <a:t>ull h</a:t>
            </a:r>
            <a:r>
              <a:rPr sz="2000" spc="-20" dirty="0">
                <a:solidFill>
                  <a:srgbClr val="404040"/>
                </a:solidFill>
                <a:latin typeface="Arial"/>
                <a:cs typeface="Arial"/>
              </a:rPr>
              <a:t>i</a:t>
            </a:r>
            <a:r>
              <a:rPr sz="2000" dirty="0">
                <a:solidFill>
                  <a:srgbClr val="404040"/>
                </a:solidFill>
                <a:latin typeface="Arial"/>
                <a:cs typeface="Arial"/>
              </a:rPr>
              <a:t>er</a:t>
            </a:r>
            <a:r>
              <a:rPr sz="2000" spc="-10" dirty="0">
                <a:solidFill>
                  <a:srgbClr val="404040"/>
                </a:solidFill>
                <a:latin typeface="Arial"/>
                <a:cs typeface="Arial"/>
              </a:rPr>
              <a:t>a</a:t>
            </a:r>
            <a:r>
              <a:rPr sz="2000" dirty="0">
                <a:solidFill>
                  <a:srgbClr val="404040"/>
                </a:solidFill>
                <a:latin typeface="Arial"/>
                <a:cs typeface="Arial"/>
              </a:rPr>
              <a:t>rchy</a:t>
            </a:r>
            <a:endParaRPr sz="2000" dirty="0">
              <a:latin typeface="Arial"/>
              <a:cs typeface="Arial"/>
            </a:endParaRPr>
          </a:p>
        </p:txBody>
      </p:sp>
      <p:sp>
        <p:nvSpPr>
          <p:cNvPr id="13" name="object 13">
            <a:extLst>
              <a:ext uri="{FF2B5EF4-FFF2-40B4-BE49-F238E27FC236}">
                <a16:creationId xmlns:a16="http://schemas.microsoft.com/office/drawing/2014/main" id="{25F43244-BD0F-48D6-81EF-50D3726EF995}"/>
              </a:ext>
            </a:extLst>
          </p:cNvPr>
          <p:cNvSpPr txBox="1"/>
          <p:nvPr/>
        </p:nvSpPr>
        <p:spPr>
          <a:xfrm>
            <a:off x="1122462" y="4777151"/>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AF6F7BBD-FF31-42BE-A9C4-174C472479DC}"/>
              </a:ext>
            </a:extLst>
          </p:cNvPr>
          <p:cNvSpPr txBox="1"/>
          <p:nvPr/>
        </p:nvSpPr>
        <p:spPr>
          <a:xfrm>
            <a:off x="1351062" y="4729118"/>
            <a:ext cx="7225665" cy="1082040"/>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Cr</a:t>
            </a:r>
            <a:r>
              <a:rPr sz="1800" spc="-10" dirty="0">
                <a:solidFill>
                  <a:srgbClr val="3E3E3E"/>
                </a:solidFill>
                <a:latin typeface="Arial"/>
                <a:cs typeface="Arial"/>
              </a:rPr>
              <a:t>o</a:t>
            </a:r>
            <a:r>
              <a:rPr sz="1800" dirty="0">
                <a:solidFill>
                  <a:srgbClr val="3E3E3E"/>
                </a:solidFill>
                <a:latin typeface="Arial"/>
                <a:cs typeface="Arial"/>
              </a:rPr>
              <a:t>ss</a:t>
            </a:r>
            <a:r>
              <a:rPr sz="1800" spc="5" dirty="0">
                <a:solidFill>
                  <a:srgbClr val="3E3E3E"/>
                </a:solidFill>
                <a:latin typeface="Arial"/>
                <a:cs typeface="Arial"/>
              </a:rPr>
              <a:t>b</a:t>
            </a:r>
            <a:r>
              <a:rPr sz="1800" dirty="0">
                <a:solidFill>
                  <a:srgbClr val="3E3E3E"/>
                </a:solidFill>
                <a:latin typeface="Arial"/>
                <a:cs typeface="Arial"/>
              </a:rPr>
              <a:t>ar: co</a:t>
            </a:r>
            <a:r>
              <a:rPr sz="1800" spc="-10" dirty="0">
                <a:solidFill>
                  <a:srgbClr val="3E3E3E"/>
                </a:solidFill>
                <a:latin typeface="Arial"/>
                <a:cs typeface="Arial"/>
              </a:rPr>
              <a:t>n</a:t>
            </a:r>
            <a:r>
              <a:rPr sz="1800" spc="5" dirty="0">
                <a:solidFill>
                  <a:srgbClr val="3E3E3E"/>
                </a:solidFill>
                <a:latin typeface="Arial"/>
                <a:cs typeface="Arial"/>
              </a:rPr>
              <a:t>n</a:t>
            </a:r>
            <a:r>
              <a:rPr sz="1800" dirty="0">
                <a:solidFill>
                  <a:srgbClr val="3E3E3E"/>
                </a:solidFill>
                <a:latin typeface="Arial"/>
                <a:cs typeface="Arial"/>
              </a:rPr>
              <a:t>ects o</a:t>
            </a:r>
            <a:r>
              <a:rPr sz="1800" spc="-10" dirty="0">
                <a:solidFill>
                  <a:srgbClr val="3E3E3E"/>
                </a:solidFill>
                <a:latin typeface="Arial"/>
                <a:cs typeface="Arial"/>
              </a:rPr>
              <a:t>n</a:t>
            </a:r>
            <a:r>
              <a:rPr sz="1800" dirty="0">
                <a:solidFill>
                  <a:srgbClr val="3E3E3E"/>
                </a:solidFill>
                <a:latin typeface="Arial"/>
                <a:cs typeface="Arial"/>
              </a:rPr>
              <a:t>e </a:t>
            </a:r>
            <a:r>
              <a:rPr sz="1800" spc="-10" dirty="0">
                <a:solidFill>
                  <a:srgbClr val="3E3E3E"/>
                </a:solidFill>
                <a:latin typeface="Arial"/>
                <a:cs typeface="Arial"/>
              </a:rPr>
              <a:t>o</a:t>
            </a:r>
            <a:r>
              <a:rPr sz="1800" dirty="0">
                <a:solidFill>
                  <a:srgbClr val="3E3E3E"/>
                </a:solidFill>
                <a:latin typeface="Arial"/>
                <a:cs typeface="Arial"/>
              </a:rPr>
              <a:t>r m</a:t>
            </a:r>
            <a:r>
              <a:rPr sz="1800" spc="10" dirty="0">
                <a:solidFill>
                  <a:srgbClr val="3E3E3E"/>
                </a:solidFill>
                <a:latin typeface="Arial"/>
                <a:cs typeface="Arial"/>
              </a:rPr>
              <a:t>o</a:t>
            </a:r>
            <a:r>
              <a:rPr sz="1800" dirty="0">
                <a:solidFill>
                  <a:srgbClr val="3E3E3E"/>
                </a:solidFill>
                <a:latin typeface="Arial"/>
                <a:cs typeface="Arial"/>
              </a:rPr>
              <a:t>re sim</a:t>
            </a:r>
            <a:r>
              <a:rPr sz="1800" spc="-10" dirty="0">
                <a:solidFill>
                  <a:srgbClr val="3E3E3E"/>
                </a:solidFill>
                <a:latin typeface="Arial"/>
                <a:cs typeface="Arial"/>
              </a:rPr>
              <a:t>i</a:t>
            </a:r>
            <a:r>
              <a:rPr sz="1800" dirty="0">
                <a:solidFill>
                  <a:srgbClr val="3E3E3E"/>
                </a:solidFill>
                <a:latin typeface="Arial"/>
                <a:cs typeface="Arial"/>
              </a:rPr>
              <a:t>l</a:t>
            </a:r>
            <a:r>
              <a:rPr sz="1800" spc="-10" dirty="0">
                <a:solidFill>
                  <a:srgbClr val="3E3E3E"/>
                </a:solidFill>
                <a:latin typeface="Arial"/>
                <a:cs typeface="Arial"/>
              </a:rPr>
              <a:t>a</a:t>
            </a:r>
            <a:r>
              <a:rPr sz="1800" dirty="0">
                <a:solidFill>
                  <a:srgbClr val="3E3E3E"/>
                </a:solidFill>
                <a:latin typeface="Arial"/>
                <a:cs typeface="Arial"/>
              </a:rPr>
              <a:t>r </a:t>
            </a:r>
            <a:r>
              <a:rPr sz="1800" spc="10" dirty="0">
                <a:solidFill>
                  <a:srgbClr val="3E3E3E"/>
                </a:solidFill>
                <a:latin typeface="Arial"/>
                <a:cs typeface="Arial"/>
              </a:rPr>
              <a:t>A</a:t>
            </a:r>
            <a:r>
              <a:rPr sz="1800" spc="-15" dirty="0">
                <a:solidFill>
                  <a:srgbClr val="3E3E3E"/>
                </a:solidFill>
                <a:latin typeface="Arial"/>
                <a:cs typeface="Arial"/>
              </a:rPr>
              <a:t>X</a:t>
            </a:r>
            <a:r>
              <a:rPr sz="1800" dirty="0">
                <a:solidFill>
                  <a:srgbClr val="3E3E3E"/>
                </a:solidFill>
                <a:latin typeface="Arial"/>
                <a:cs typeface="Arial"/>
              </a:rPr>
              <a:t>I</a:t>
            </a:r>
            <a:r>
              <a:rPr sz="1800" spc="5" dirty="0">
                <a:solidFill>
                  <a:srgbClr val="3E3E3E"/>
                </a:solidFill>
                <a:latin typeface="Arial"/>
                <a:cs typeface="Arial"/>
              </a:rPr>
              <a:t> </a:t>
            </a:r>
            <a:r>
              <a:rPr sz="1800" dirty="0">
                <a:solidFill>
                  <a:srgbClr val="3E3E3E"/>
                </a:solidFill>
                <a:latin typeface="Arial"/>
                <a:cs typeface="Arial"/>
              </a:rPr>
              <a:t>full</a:t>
            </a:r>
            <a:r>
              <a:rPr sz="1800" spc="-10" dirty="0">
                <a:solidFill>
                  <a:srgbClr val="3E3E3E"/>
                </a:solidFill>
                <a:latin typeface="Arial"/>
                <a:cs typeface="Arial"/>
              </a:rPr>
              <a:t> </a:t>
            </a:r>
            <a:r>
              <a:rPr sz="1800" dirty="0">
                <a:solidFill>
                  <a:srgbClr val="3E3E3E"/>
                </a:solidFill>
                <a:latin typeface="Arial"/>
                <a:cs typeface="Arial"/>
              </a:rPr>
              <a:t>masters to one</a:t>
            </a:r>
            <a:r>
              <a:rPr sz="1800" spc="-10" dirty="0">
                <a:solidFill>
                  <a:srgbClr val="3E3E3E"/>
                </a:solidFill>
                <a:latin typeface="Arial"/>
                <a:cs typeface="Arial"/>
              </a:rPr>
              <a:t> </a:t>
            </a:r>
            <a:r>
              <a:rPr sz="1800" dirty="0">
                <a:solidFill>
                  <a:srgbClr val="3E3E3E"/>
                </a:solidFill>
                <a:latin typeface="Arial"/>
                <a:cs typeface="Arial"/>
              </a:rPr>
              <a:t>or more sl</a:t>
            </a:r>
            <a:r>
              <a:rPr sz="1800" spc="-10" dirty="0">
                <a:solidFill>
                  <a:srgbClr val="3E3E3E"/>
                </a:solidFill>
                <a:latin typeface="Arial"/>
                <a:cs typeface="Arial"/>
              </a:rPr>
              <a:t>a</a:t>
            </a:r>
            <a:r>
              <a:rPr sz="1800" dirty="0">
                <a:solidFill>
                  <a:srgbClr val="3E3E3E"/>
                </a:solidFill>
                <a:latin typeface="Arial"/>
                <a:cs typeface="Arial"/>
              </a:rPr>
              <a:t>ves</a:t>
            </a:r>
            <a:endParaRPr sz="1800" dirty="0">
              <a:latin typeface="Arial"/>
              <a:cs typeface="Arial"/>
            </a:endParaRPr>
          </a:p>
          <a:p>
            <a:pPr marL="12700" marR="40640">
              <a:lnSpc>
                <a:spcPts val="2080"/>
              </a:lnSpc>
              <a:spcBef>
                <a:spcPts val="280"/>
              </a:spcBef>
            </a:pPr>
            <a:r>
              <a:rPr sz="1800" dirty="0">
                <a:solidFill>
                  <a:srgbClr val="3E3E3E"/>
                </a:solidFill>
                <a:latin typeface="Arial"/>
                <a:cs typeface="Arial"/>
              </a:rPr>
              <a:t>Interc</a:t>
            </a:r>
            <a:r>
              <a:rPr sz="1800" spc="-10" dirty="0">
                <a:solidFill>
                  <a:srgbClr val="3E3E3E"/>
                </a:solidFill>
                <a:latin typeface="Arial"/>
                <a:cs typeface="Arial"/>
              </a:rPr>
              <a:t>o</a:t>
            </a:r>
            <a:r>
              <a:rPr sz="1800" dirty="0">
                <a:solidFill>
                  <a:srgbClr val="3E3E3E"/>
                </a:solidFill>
                <a:latin typeface="Arial"/>
                <a:cs typeface="Arial"/>
              </a:rPr>
              <a:t>nnect:</a:t>
            </a:r>
            <a:r>
              <a:rPr sz="1800" spc="5" dirty="0">
                <a:solidFill>
                  <a:srgbClr val="3E3E3E"/>
                </a:solidFill>
                <a:latin typeface="Arial"/>
                <a:cs typeface="Arial"/>
              </a:rPr>
              <a:t> </a:t>
            </a:r>
            <a:r>
              <a:rPr sz="1800" dirty="0">
                <a:solidFill>
                  <a:srgbClr val="3E3E3E"/>
                </a:solidFill>
                <a:latin typeface="Arial"/>
                <a:cs typeface="Arial"/>
              </a:rPr>
              <a:t>sim</a:t>
            </a:r>
            <a:r>
              <a:rPr sz="1800" spc="-10" dirty="0">
                <a:solidFill>
                  <a:srgbClr val="3E3E3E"/>
                </a:solidFill>
                <a:latin typeface="Arial"/>
                <a:cs typeface="Arial"/>
              </a:rPr>
              <a:t>i</a:t>
            </a:r>
            <a:r>
              <a:rPr sz="1800" dirty="0">
                <a:solidFill>
                  <a:srgbClr val="3E3E3E"/>
                </a:solidFill>
                <a:latin typeface="Arial"/>
                <a:cs typeface="Arial"/>
              </a:rPr>
              <a:t>l</a:t>
            </a:r>
            <a:r>
              <a:rPr sz="1800" spc="-10" dirty="0">
                <a:solidFill>
                  <a:srgbClr val="3E3E3E"/>
                </a:solidFill>
                <a:latin typeface="Arial"/>
                <a:cs typeface="Arial"/>
              </a:rPr>
              <a:t>a</a:t>
            </a:r>
            <a:r>
              <a:rPr sz="1800" dirty="0">
                <a:solidFill>
                  <a:srgbClr val="3E3E3E"/>
                </a:solidFill>
                <a:latin typeface="Arial"/>
                <a:cs typeface="Arial"/>
              </a:rPr>
              <a:t>r </a:t>
            </a:r>
            <a:r>
              <a:rPr sz="1800" spc="5" dirty="0">
                <a:solidFill>
                  <a:srgbClr val="3E3E3E"/>
                </a:solidFill>
                <a:latin typeface="Arial"/>
                <a:cs typeface="Arial"/>
              </a:rPr>
              <a:t>t</a:t>
            </a:r>
            <a:r>
              <a:rPr sz="1800" dirty="0">
                <a:solidFill>
                  <a:srgbClr val="3E3E3E"/>
                </a:solidFill>
                <a:latin typeface="Arial"/>
                <a:cs typeface="Arial"/>
              </a:rPr>
              <a:t>o a</a:t>
            </a:r>
            <a:r>
              <a:rPr sz="1800" spc="-10" dirty="0">
                <a:solidFill>
                  <a:srgbClr val="3E3E3E"/>
                </a:solidFill>
                <a:latin typeface="Arial"/>
                <a:cs typeface="Arial"/>
              </a:rPr>
              <a:t> </a:t>
            </a:r>
            <a:r>
              <a:rPr sz="1800" dirty="0">
                <a:solidFill>
                  <a:srgbClr val="3E3E3E"/>
                </a:solidFill>
                <a:latin typeface="Arial"/>
                <a:cs typeface="Arial"/>
              </a:rPr>
              <a:t>cros</a:t>
            </a:r>
            <a:r>
              <a:rPr sz="1800" spc="5" dirty="0">
                <a:solidFill>
                  <a:srgbClr val="3E3E3E"/>
                </a:solidFill>
                <a:latin typeface="Arial"/>
                <a:cs typeface="Arial"/>
              </a:rPr>
              <a:t>s</a:t>
            </a:r>
            <a:r>
              <a:rPr sz="1800" dirty="0">
                <a:solidFill>
                  <a:srgbClr val="3E3E3E"/>
                </a:solidFill>
                <a:latin typeface="Arial"/>
                <a:cs typeface="Arial"/>
              </a:rPr>
              <a:t>b</a:t>
            </a:r>
            <a:r>
              <a:rPr sz="1800" spc="-10" dirty="0">
                <a:solidFill>
                  <a:srgbClr val="3E3E3E"/>
                </a:solidFill>
                <a:latin typeface="Arial"/>
                <a:cs typeface="Arial"/>
              </a:rPr>
              <a:t>a</a:t>
            </a:r>
            <a:r>
              <a:rPr sz="1800" dirty="0">
                <a:solidFill>
                  <a:srgbClr val="3E3E3E"/>
                </a:solidFill>
                <a:latin typeface="Arial"/>
                <a:cs typeface="Arial"/>
              </a:rPr>
              <a:t>r,</a:t>
            </a:r>
            <a:r>
              <a:rPr sz="1800" spc="5" dirty="0">
                <a:solidFill>
                  <a:srgbClr val="3E3E3E"/>
                </a:solidFill>
                <a:latin typeface="Arial"/>
                <a:cs typeface="Arial"/>
              </a:rPr>
              <a:t> </a:t>
            </a:r>
            <a:r>
              <a:rPr sz="1800" dirty="0">
                <a:solidFill>
                  <a:srgbClr val="3E3E3E"/>
                </a:solidFill>
                <a:latin typeface="Arial"/>
                <a:cs typeface="Arial"/>
              </a:rPr>
              <a:t>b</a:t>
            </a:r>
            <a:r>
              <a:rPr sz="1800" spc="-10" dirty="0">
                <a:solidFill>
                  <a:srgbClr val="3E3E3E"/>
                </a:solidFill>
                <a:latin typeface="Arial"/>
                <a:cs typeface="Arial"/>
              </a:rPr>
              <a:t>u</a:t>
            </a:r>
            <a:r>
              <a:rPr sz="1800" dirty="0">
                <a:solidFill>
                  <a:srgbClr val="3E3E3E"/>
                </a:solidFill>
                <a:latin typeface="Arial"/>
                <a:cs typeface="Arial"/>
              </a:rPr>
              <a:t>t</a:t>
            </a:r>
            <a:r>
              <a:rPr sz="1800" spc="5" dirty="0">
                <a:solidFill>
                  <a:srgbClr val="3E3E3E"/>
                </a:solidFill>
                <a:latin typeface="Arial"/>
                <a:cs typeface="Arial"/>
              </a:rPr>
              <a:t> </a:t>
            </a:r>
            <a:r>
              <a:rPr sz="1800" dirty="0">
                <a:solidFill>
                  <a:srgbClr val="3E3E3E"/>
                </a:solidFill>
                <a:latin typeface="Arial"/>
                <a:cs typeface="Arial"/>
              </a:rPr>
              <a:t>pr</a:t>
            </a:r>
            <a:r>
              <a:rPr sz="1800" spc="-10" dirty="0">
                <a:solidFill>
                  <a:srgbClr val="3E3E3E"/>
                </a:solidFill>
                <a:latin typeface="Arial"/>
                <a:cs typeface="Arial"/>
              </a:rPr>
              <a:t>o</a:t>
            </a:r>
            <a:r>
              <a:rPr sz="1800" spc="10" dirty="0">
                <a:solidFill>
                  <a:srgbClr val="3E3E3E"/>
                </a:solidFill>
                <a:latin typeface="Arial"/>
                <a:cs typeface="Arial"/>
              </a:rPr>
              <a:t>v</a:t>
            </a:r>
            <a:r>
              <a:rPr sz="1800" dirty="0">
                <a:solidFill>
                  <a:srgbClr val="3E3E3E"/>
                </a:solidFill>
                <a:latin typeface="Arial"/>
                <a:cs typeface="Arial"/>
              </a:rPr>
              <a:t>ides for </a:t>
            </a:r>
            <a:r>
              <a:rPr sz="1800" spc="-10" dirty="0">
                <a:solidFill>
                  <a:srgbClr val="3E3E3E"/>
                </a:solidFill>
                <a:latin typeface="Arial"/>
                <a:cs typeface="Arial"/>
              </a:rPr>
              <a:t>d</a:t>
            </a:r>
            <a:r>
              <a:rPr sz="1800" dirty="0">
                <a:solidFill>
                  <a:srgbClr val="3E3E3E"/>
                </a:solidFill>
                <a:latin typeface="Arial"/>
                <a:cs typeface="Arial"/>
              </a:rPr>
              <a:t>iffer</a:t>
            </a:r>
            <a:r>
              <a:rPr sz="1800" spc="-10" dirty="0">
                <a:solidFill>
                  <a:srgbClr val="3E3E3E"/>
                </a:solidFill>
                <a:latin typeface="Arial"/>
                <a:cs typeface="Arial"/>
              </a:rPr>
              <a:t>e</a:t>
            </a:r>
            <a:r>
              <a:rPr sz="1800" dirty="0">
                <a:solidFill>
                  <a:srgbClr val="3E3E3E"/>
                </a:solidFill>
                <a:latin typeface="Arial"/>
                <a:cs typeface="Arial"/>
              </a:rPr>
              <a:t>nt</a:t>
            </a:r>
            <a:r>
              <a:rPr sz="1800" spc="10" dirty="0">
                <a:solidFill>
                  <a:srgbClr val="3E3E3E"/>
                </a:solidFill>
                <a:latin typeface="Arial"/>
                <a:cs typeface="Arial"/>
              </a:rPr>
              <a:t> </a:t>
            </a:r>
            <a:r>
              <a:rPr sz="1800" dirty="0">
                <a:solidFill>
                  <a:srgbClr val="3E3E3E"/>
                </a:solidFill>
                <a:latin typeface="Arial"/>
                <a:cs typeface="Arial"/>
              </a:rPr>
              <a:t>cl</a:t>
            </a:r>
            <a:r>
              <a:rPr sz="1800" spc="-10" dirty="0">
                <a:solidFill>
                  <a:srgbClr val="3E3E3E"/>
                </a:solidFill>
                <a:latin typeface="Arial"/>
                <a:cs typeface="Arial"/>
              </a:rPr>
              <a:t>o</a:t>
            </a:r>
            <a:r>
              <a:rPr sz="1800" dirty="0">
                <a:solidFill>
                  <a:srgbClr val="3E3E3E"/>
                </a:solidFill>
                <a:latin typeface="Arial"/>
                <a:cs typeface="Arial"/>
              </a:rPr>
              <a:t>cks and res</a:t>
            </a:r>
            <a:r>
              <a:rPr sz="1800" spc="-10" dirty="0">
                <a:solidFill>
                  <a:srgbClr val="3E3E3E"/>
                </a:solidFill>
                <a:latin typeface="Arial"/>
                <a:cs typeface="Arial"/>
              </a:rPr>
              <a:t>e</a:t>
            </a:r>
            <a:r>
              <a:rPr sz="1800" dirty="0">
                <a:solidFill>
                  <a:srgbClr val="3E3E3E"/>
                </a:solidFill>
                <a:latin typeface="Arial"/>
                <a:cs typeface="Arial"/>
              </a:rPr>
              <a:t>ts</a:t>
            </a:r>
            <a:endParaRPr sz="1800" dirty="0">
              <a:latin typeface="Arial"/>
              <a:cs typeface="Arial"/>
            </a:endParaRPr>
          </a:p>
        </p:txBody>
      </p:sp>
      <p:sp>
        <p:nvSpPr>
          <p:cNvPr id="15" name="object 15">
            <a:extLst>
              <a:ext uri="{FF2B5EF4-FFF2-40B4-BE49-F238E27FC236}">
                <a16:creationId xmlns:a16="http://schemas.microsoft.com/office/drawing/2014/main" id="{3073AE4A-C61B-4128-B38B-AFF11299C3D1}"/>
              </a:ext>
            </a:extLst>
          </p:cNvPr>
          <p:cNvSpPr txBox="1"/>
          <p:nvPr/>
        </p:nvSpPr>
        <p:spPr>
          <a:xfrm>
            <a:off x="1122462" y="534141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6" name="object 17">
            <a:extLst>
              <a:ext uri="{FF2B5EF4-FFF2-40B4-BE49-F238E27FC236}">
                <a16:creationId xmlns:a16="http://schemas.microsoft.com/office/drawing/2014/main" id="{B5A4AC79-C1BF-42E6-A4CA-780E25807BB6}"/>
              </a:ext>
            </a:extLst>
          </p:cNvPr>
          <p:cNvSpPr/>
          <p:nvPr/>
        </p:nvSpPr>
        <p:spPr>
          <a:xfrm>
            <a:off x="461554" y="4974046"/>
            <a:ext cx="7620" cy="0"/>
          </a:xfrm>
          <a:custGeom>
            <a:avLst/>
            <a:gdLst/>
            <a:ahLst/>
            <a:cxnLst/>
            <a:rect l="l" t="t" r="r" b="b"/>
            <a:pathLst>
              <a:path w="7620">
                <a:moveTo>
                  <a:pt x="0" y="0"/>
                </a:moveTo>
                <a:lnTo>
                  <a:pt x="7620" y="0"/>
                </a:lnTo>
              </a:path>
            </a:pathLst>
          </a:custGeom>
          <a:ln w="7619">
            <a:solidFill>
              <a:srgbClr val="FEFEFE"/>
            </a:solidFill>
          </a:ln>
        </p:spPr>
        <p:txBody>
          <a:bodyPr wrap="square" lIns="0" tIns="0" rIns="0" bIns="0" rtlCol="0"/>
          <a:lstStyle/>
          <a:p>
            <a:endParaRPr/>
          </a:p>
        </p:txBody>
      </p:sp>
      <p:sp>
        <p:nvSpPr>
          <p:cNvPr id="17" name="object 18">
            <a:extLst>
              <a:ext uri="{FF2B5EF4-FFF2-40B4-BE49-F238E27FC236}">
                <a16:creationId xmlns:a16="http://schemas.microsoft.com/office/drawing/2014/main" id="{7ED4534D-D48E-40F9-89D2-3AF8A53C7EED}"/>
              </a:ext>
            </a:extLst>
          </p:cNvPr>
          <p:cNvSpPr txBox="1"/>
          <p:nvPr/>
        </p:nvSpPr>
        <p:spPr>
          <a:xfrm>
            <a:off x="448854" y="5056876"/>
            <a:ext cx="32384" cy="66675"/>
          </a:xfrm>
          <a:prstGeom prst="rect">
            <a:avLst/>
          </a:prstGeom>
        </p:spPr>
        <p:txBody>
          <a:bodyPr vert="horz" wrap="square" lIns="0" tIns="0" rIns="0" bIns="0" rtlCol="0">
            <a:spAutoFit/>
          </a:bodyPr>
          <a:lstStyle/>
          <a:p>
            <a:pPr algn="ctr">
              <a:lnSpc>
                <a:spcPct val="100000"/>
              </a:lnSpc>
            </a:pPr>
            <a:r>
              <a:rPr sz="100" i="1" spc="-5" dirty="0">
                <a:solidFill>
                  <a:srgbClr val="FFFFFF"/>
                </a:solidFill>
                <a:latin typeface="Arial"/>
                <a:cs typeface="Arial"/>
              </a:rPr>
              <a:t>1</a:t>
            </a:r>
            <a:endParaRPr sz="100">
              <a:latin typeface="Arial"/>
              <a:cs typeface="Arial"/>
            </a:endParaRPr>
          </a:p>
          <a:p>
            <a:pPr marL="12700" marR="5080" indent="-3175" algn="ctr">
              <a:lnSpc>
                <a:spcPts val="110"/>
              </a:lnSpc>
              <a:spcBef>
                <a:spcPts val="10"/>
              </a:spcBef>
            </a:pPr>
            <a:r>
              <a:rPr sz="100" i="1" spc="-5" dirty="0">
                <a:solidFill>
                  <a:srgbClr val="FFFFFF"/>
                </a:solidFill>
                <a:latin typeface="Arial"/>
                <a:cs typeface="Arial"/>
              </a:rPr>
              <a:t>- 6</a:t>
            </a:r>
            <a:endParaRPr sz="100">
              <a:latin typeface="Arial"/>
              <a:cs typeface="Arial"/>
            </a:endParaRPr>
          </a:p>
        </p:txBody>
      </p:sp>
    </p:spTree>
    <p:extLst>
      <p:ext uri="{BB962C8B-B14F-4D97-AF65-F5344CB8AC3E}">
        <p14:creationId xmlns:p14="http://schemas.microsoft.com/office/powerpoint/2010/main" val="2930505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6580-529B-44E3-9045-58272197F5F8}"/>
              </a:ext>
            </a:extLst>
          </p:cNvPr>
          <p:cNvSpPr>
            <a:spLocks noGrp="1"/>
          </p:cNvSpPr>
          <p:nvPr>
            <p:ph type="title"/>
          </p:nvPr>
        </p:nvSpPr>
        <p:spPr/>
        <p:txBody>
          <a:bodyPr/>
          <a:lstStyle/>
          <a:p>
            <a:r>
              <a:rPr lang="en-US" dirty="0"/>
              <a:t>AXI Channel Handshake Basics</a:t>
            </a:r>
            <a:endParaRPr lang="en-GB" dirty="0"/>
          </a:p>
        </p:txBody>
      </p:sp>
      <p:sp>
        <p:nvSpPr>
          <p:cNvPr id="3" name="Footer Placeholder 2">
            <a:extLst>
              <a:ext uri="{FF2B5EF4-FFF2-40B4-BE49-F238E27FC236}">
                <a16:creationId xmlns:a16="http://schemas.microsoft.com/office/drawing/2014/main" id="{E7E7E814-F9EA-48FC-9831-645AE5376697}"/>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0910061A-12E0-42A9-97E0-6300ED91BEDF}"/>
              </a:ext>
            </a:extLst>
          </p:cNvPr>
          <p:cNvSpPr>
            <a:spLocks noGrp="1"/>
          </p:cNvSpPr>
          <p:nvPr>
            <p:ph type="sldNum" sz="quarter" idx="4"/>
          </p:nvPr>
        </p:nvSpPr>
        <p:spPr/>
        <p:txBody>
          <a:bodyPr/>
          <a:lstStyle/>
          <a:p>
            <a:fld id="{EF03F2D8-09E8-4F65-B5E4-919B7BA10877}" type="slidenum">
              <a:rPr lang="en-US" smtClean="0"/>
              <a:pPr/>
              <a:t>37</a:t>
            </a:fld>
            <a:endParaRPr lang="en-US"/>
          </a:p>
        </p:txBody>
      </p:sp>
      <p:sp>
        <p:nvSpPr>
          <p:cNvPr id="6" name="object 6">
            <a:extLst>
              <a:ext uri="{FF2B5EF4-FFF2-40B4-BE49-F238E27FC236}">
                <a16:creationId xmlns:a16="http://schemas.microsoft.com/office/drawing/2014/main" id="{3BE8F5DB-07EF-492F-8794-F2338C947053}"/>
              </a:ext>
            </a:extLst>
          </p:cNvPr>
          <p:cNvSpPr txBox="1"/>
          <p:nvPr/>
        </p:nvSpPr>
        <p:spPr>
          <a:xfrm>
            <a:off x="1731763" y="1796400"/>
            <a:ext cx="3865879" cy="571500"/>
          </a:xfrm>
          <a:prstGeom prst="rect">
            <a:avLst/>
          </a:prstGeom>
        </p:spPr>
        <p:txBody>
          <a:bodyPr vert="horz" wrap="square" lIns="0" tIns="0" rIns="0" bIns="0" rtlCol="0">
            <a:spAutoFit/>
          </a:bodyPr>
          <a:lstStyle/>
          <a:p>
            <a:pPr marL="12700" marR="5080">
              <a:lnSpc>
                <a:spcPts val="23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u</a:t>
            </a:r>
            <a:r>
              <a:rPr sz="2000" spc="5" dirty="0">
                <a:solidFill>
                  <a:srgbClr val="404040"/>
                </a:solidFill>
                <a:latin typeface="Arial"/>
                <a:cs typeface="Arial"/>
              </a:rPr>
              <a:t>s</a:t>
            </a:r>
            <a:r>
              <a:rPr sz="2000" dirty="0">
                <a:solidFill>
                  <a:srgbClr val="404040"/>
                </a:solidFill>
                <a:latin typeface="Arial"/>
                <a:cs typeface="Arial"/>
              </a:rPr>
              <a:t>es</a:t>
            </a:r>
            <a:r>
              <a:rPr sz="2000" spc="5" dirty="0">
                <a:solidFill>
                  <a:srgbClr val="404040"/>
                </a:solidFill>
                <a:latin typeface="Arial"/>
                <a:cs typeface="Arial"/>
              </a:rPr>
              <a:t> </a:t>
            </a:r>
            <a:r>
              <a:rPr sz="2000" dirty="0">
                <a:solidFill>
                  <a:srgbClr val="404040"/>
                </a:solidFill>
                <a:latin typeface="Arial"/>
                <a:cs typeface="Arial"/>
              </a:rPr>
              <a:t>a</a:t>
            </a:r>
            <a:r>
              <a:rPr sz="2000" spc="-10" dirty="0">
                <a:solidFill>
                  <a:srgbClr val="404040"/>
                </a:solidFill>
                <a:latin typeface="Arial"/>
                <a:cs typeface="Arial"/>
              </a:rPr>
              <a:t> </a:t>
            </a:r>
            <a:r>
              <a:rPr sz="2000" dirty="0">
                <a:solidFill>
                  <a:srgbClr val="404040"/>
                </a:solidFill>
                <a:latin typeface="Arial"/>
                <a:cs typeface="Arial"/>
              </a:rPr>
              <a:t>valid</a:t>
            </a:r>
            <a:r>
              <a:rPr sz="2000" spc="-10" dirty="0">
                <a:solidFill>
                  <a:srgbClr val="404040"/>
                </a:solidFill>
                <a:latin typeface="Arial"/>
                <a:cs typeface="Arial"/>
              </a:rPr>
              <a:t>/</a:t>
            </a:r>
            <a:r>
              <a:rPr sz="2000" dirty="0">
                <a:solidFill>
                  <a:srgbClr val="404040"/>
                </a:solidFill>
                <a:latin typeface="Arial"/>
                <a:cs typeface="Arial"/>
              </a:rPr>
              <a:t>re</a:t>
            </a:r>
            <a:r>
              <a:rPr sz="2000" spc="-10" dirty="0">
                <a:solidFill>
                  <a:srgbClr val="404040"/>
                </a:solidFill>
                <a:latin typeface="Arial"/>
                <a:cs typeface="Arial"/>
              </a:rPr>
              <a:t>a</a:t>
            </a:r>
            <a:r>
              <a:rPr sz="2000" dirty="0">
                <a:solidFill>
                  <a:srgbClr val="404040"/>
                </a:solidFill>
                <a:latin typeface="Arial"/>
                <a:cs typeface="Arial"/>
              </a:rPr>
              <a:t>dy</a:t>
            </a:r>
            <a:r>
              <a:rPr sz="2000" spc="-10" dirty="0">
                <a:solidFill>
                  <a:srgbClr val="404040"/>
                </a:solidFill>
                <a:latin typeface="Arial"/>
                <a:cs typeface="Arial"/>
              </a:rPr>
              <a:t> </a:t>
            </a:r>
            <a:r>
              <a:rPr sz="2000" dirty="0">
                <a:solidFill>
                  <a:srgbClr val="404040"/>
                </a:solidFill>
                <a:latin typeface="Arial"/>
                <a:cs typeface="Arial"/>
              </a:rPr>
              <a:t>h</a:t>
            </a:r>
            <a:r>
              <a:rPr sz="2000" spc="-10" dirty="0">
                <a:solidFill>
                  <a:srgbClr val="404040"/>
                </a:solidFill>
                <a:latin typeface="Arial"/>
                <a:cs typeface="Arial"/>
              </a:rPr>
              <a:t>a</a:t>
            </a:r>
            <a:r>
              <a:rPr sz="2000" dirty="0">
                <a:solidFill>
                  <a:srgbClr val="404040"/>
                </a:solidFill>
                <a:latin typeface="Arial"/>
                <a:cs typeface="Arial"/>
              </a:rPr>
              <a:t>ndsh</a:t>
            </a:r>
            <a:r>
              <a:rPr sz="2000" spc="-10" dirty="0">
                <a:solidFill>
                  <a:srgbClr val="404040"/>
                </a:solidFill>
                <a:latin typeface="Arial"/>
                <a:cs typeface="Arial"/>
              </a:rPr>
              <a:t>a</a:t>
            </a:r>
            <a:r>
              <a:rPr sz="2000" dirty="0">
                <a:solidFill>
                  <a:srgbClr val="404040"/>
                </a:solidFill>
                <a:latin typeface="Arial"/>
                <a:cs typeface="Arial"/>
              </a:rPr>
              <a:t>ke ackn</a:t>
            </a:r>
            <a:r>
              <a:rPr sz="2000" spc="-10" dirty="0">
                <a:solidFill>
                  <a:srgbClr val="404040"/>
                </a:solidFill>
                <a:latin typeface="Arial"/>
                <a:cs typeface="Arial"/>
              </a:rPr>
              <a:t>o</a:t>
            </a:r>
            <a:r>
              <a:rPr sz="2000" dirty="0">
                <a:solidFill>
                  <a:srgbClr val="404040"/>
                </a:solidFill>
                <a:latin typeface="Arial"/>
                <a:cs typeface="Arial"/>
              </a:rPr>
              <a:t>wledge</a:t>
            </a:r>
            <a:endParaRPr sz="2000">
              <a:latin typeface="Arial"/>
              <a:cs typeface="Arial"/>
            </a:endParaRPr>
          </a:p>
        </p:txBody>
      </p:sp>
      <p:sp>
        <p:nvSpPr>
          <p:cNvPr id="8" name="object 8">
            <a:extLst>
              <a:ext uri="{FF2B5EF4-FFF2-40B4-BE49-F238E27FC236}">
                <a16:creationId xmlns:a16="http://schemas.microsoft.com/office/drawing/2014/main" id="{B00B4808-A9D9-4CDD-AADD-0A321EEDEC87}"/>
              </a:ext>
            </a:extLst>
          </p:cNvPr>
          <p:cNvSpPr txBox="1"/>
          <p:nvPr/>
        </p:nvSpPr>
        <p:spPr>
          <a:xfrm>
            <a:off x="1731763" y="2689845"/>
            <a:ext cx="2907030" cy="572770"/>
          </a:xfrm>
          <a:prstGeom prst="rect">
            <a:avLst/>
          </a:prstGeom>
        </p:spPr>
        <p:txBody>
          <a:bodyPr vert="horz" wrap="square" lIns="0" tIns="0" rIns="0" bIns="0" rtlCol="0">
            <a:spAutoFit/>
          </a:bodyPr>
          <a:lstStyle/>
          <a:p>
            <a:pPr marL="12700" marR="5080">
              <a:lnSpc>
                <a:spcPts val="2300"/>
              </a:lnSpc>
            </a:pPr>
            <a:r>
              <a:rPr sz="2000" dirty="0">
                <a:solidFill>
                  <a:srgbClr val="404040"/>
                </a:solidFill>
                <a:latin typeface="Arial"/>
                <a:cs typeface="Arial"/>
              </a:rPr>
              <a:t>Each </a:t>
            </a:r>
            <a:r>
              <a:rPr sz="2000" spc="-10" dirty="0">
                <a:solidFill>
                  <a:srgbClr val="404040"/>
                </a:solidFill>
                <a:latin typeface="Arial"/>
                <a:cs typeface="Arial"/>
              </a:rPr>
              <a:t>c</a:t>
            </a:r>
            <a:r>
              <a:rPr sz="2000" dirty="0">
                <a:solidFill>
                  <a:srgbClr val="404040"/>
                </a:solidFill>
                <a:latin typeface="Arial"/>
                <a:cs typeface="Arial"/>
              </a:rPr>
              <a:t>ha</a:t>
            </a:r>
            <a:r>
              <a:rPr sz="2000" spc="-10" dirty="0">
                <a:solidFill>
                  <a:srgbClr val="404040"/>
                </a:solidFill>
                <a:latin typeface="Arial"/>
                <a:cs typeface="Arial"/>
              </a:rPr>
              <a:t>n</a:t>
            </a:r>
            <a:r>
              <a:rPr sz="2000" dirty="0">
                <a:solidFill>
                  <a:srgbClr val="404040"/>
                </a:solidFill>
                <a:latin typeface="Arial"/>
                <a:cs typeface="Arial"/>
              </a:rPr>
              <a:t>nel</a:t>
            </a:r>
            <a:r>
              <a:rPr sz="2000" spc="-10" dirty="0">
                <a:solidFill>
                  <a:srgbClr val="404040"/>
                </a:solidFill>
                <a:latin typeface="Arial"/>
                <a:cs typeface="Arial"/>
              </a:rPr>
              <a:t> </a:t>
            </a:r>
            <a:r>
              <a:rPr sz="2000" dirty="0">
                <a:solidFill>
                  <a:srgbClr val="404040"/>
                </a:solidFill>
                <a:latin typeface="Arial"/>
                <a:cs typeface="Arial"/>
              </a:rPr>
              <a:t>has i</a:t>
            </a:r>
            <a:r>
              <a:rPr sz="2000" spc="-10" dirty="0">
                <a:solidFill>
                  <a:srgbClr val="404040"/>
                </a:solidFill>
                <a:latin typeface="Arial"/>
                <a:cs typeface="Arial"/>
              </a:rPr>
              <a:t>t</a:t>
            </a:r>
            <a:r>
              <a:rPr sz="2000" dirty="0">
                <a:solidFill>
                  <a:srgbClr val="404040"/>
                </a:solidFill>
                <a:latin typeface="Arial"/>
                <a:cs typeface="Arial"/>
              </a:rPr>
              <a:t>s </a:t>
            </a:r>
            <a:r>
              <a:rPr sz="2000" spc="-10" dirty="0">
                <a:solidFill>
                  <a:srgbClr val="404040"/>
                </a:solidFill>
                <a:latin typeface="Arial"/>
                <a:cs typeface="Arial"/>
              </a:rPr>
              <a:t>o</a:t>
            </a:r>
            <a:r>
              <a:rPr sz="2000" dirty="0">
                <a:solidFill>
                  <a:srgbClr val="404040"/>
                </a:solidFill>
                <a:latin typeface="Arial"/>
                <a:cs typeface="Arial"/>
              </a:rPr>
              <a:t>wn valid</a:t>
            </a:r>
            <a:r>
              <a:rPr sz="2000" spc="-10" dirty="0">
                <a:solidFill>
                  <a:srgbClr val="404040"/>
                </a:solidFill>
                <a:latin typeface="Arial"/>
                <a:cs typeface="Arial"/>
              </a:rPr>
              <a:t>/</a:t>
            </a:r>
            <a:r>
              <a:rPr sz="2000" dirty="0">
                <a:solidFill>
                  <a:srgbClr val="404040"/>
                </a:solidFill>
                <a:latin typeface="Arial"/>
                <a:cs typeface="Arial"/>
              </a:rPr>
              <a:t>ready</a:t>
            </a:r>
            <a:endParaRPr sz="2000">
              <a:latin typeface="Arial"/>
              <a:cs typeface="Arial"/>
            </a:endParaRPr>
          </a:p>
        </p:txBody>
      </p:sp>
      <p:sp>
        <p:nvSpPr>
          <p:cNvPr id="9" name="object 9">
            <a:extLst>
              <a:ext uri="{FF2B5EF4-FFF2-40B4-BE49-F238E27FC236}">
                <a16:creationId xmlns:a16="http://schemas.microsoft.com/office/drawing/2014/main" id="{F78F1F81-549A-449A-85E8-4DBD62B66D05}"/>
              </a:ext>
            </a:extLst>
          </p:cNvPr>
          <p:cNvSpPr txBox="1"/>
          <p:nvPr/>
        </p:nvSpPr>
        <p:spPr>
          <a:xfrm>
            <a:off x="1719571" y="3358185"/>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0" name="object 10">
            <a:extLst>
              <a:ext uri="{FF2B5EF4-FFF2-40B4-BE49-F238E27FC236}">
                <a16:creationId xmlns:a16="http://schemas.microsoft.com/office/drawing/2014/main" id="{8A22BAAB-E1DE-4836-8074-9589B148C37A}"/>
              </a:ext>
            </a:extLst>
          </p:cNvPr>
          <p:cNvSpPr txBox="1"/>
          <p:nvPr/>
        </p:nvSpPr>
        <p:spPr>
          <a:xfrm>
            <a:off x="1948171" y="3309771"/>
            <a:ext cx="2233295" cy="857885"/>
          </a:xfrm>
          <a:prstGeom prst="rect">
            <a:avLst/>
          </a:prstGeom>
        </p:spPr>
        <p:txBody>
          <a:bodyPr vert="horz" wrap="square" lIns="0" tIns="0" rIns="0" bIns="0" rtlCol="0">
            <a:spAutoFit/>
          </a:bodyPr>
          <a:lstStyle/>
          <a:p>
            <a:pPr marL="12700" marR="5080">
              <a:lnSpc>
                <a:spcPct val="110000"/>
              </a:lnSpc>
            </a:pPr>
            <a:r>
              <a:rPr sz="1800" dirty="0">
                <a:solidFill>
                  <a:srgbClr val="3E3E3E"/>
                </a:solidFill>
                <a:latin typeface="Arial"/>
                <a:cs typeface="Arial"/>
              </a:rPr>
              <a:t>A</a:t>
            </a:r>
            <a:r>
              <a:rPr sz="1800" spc="-10" dirty="0">
                <a:solidFill>
                  <a:srgbClr val="3E3E3E"/>
                </a:solidFill>
                <a:latin typeface="Arial"/>
                <a:cs typeface="Arial"/>
              </a:rPr>
              <a:t>d</a:t>
            </a:r>
            <a:r>
              <a:rPr sz="1800" dirty="0">
                <a:solidFill>
                  <a:srgbClr val="3E3E3E"/>
                </a:solidFill>
                <a:latin typeface="Arial"/>
                <a:cs typeface="Arial"/>
              </a:rPr>
              <a:t>dr</a:t>
            </a:r>
            <a:r>
              <a:rPr sz="1800" spc="-10" dirty="0">
                <a:solidFill>
                  <a:srgbClr val="3E3E3E"/>
                </a:solidFill>
                <a:latin typeface="Arial"/>
                <a:cs typeface="Arial"/>
              </a:rPr>
              <a:t>e</a:t>
            </a:r>
            <a:r>
              <a:rPr sz="1800" dirty="0">
                <a:solidFill>
                  <a:srgbClr val="3E3E3E"/>
                </a:solidFill>
                <a:latin typeface="Arial"/>
                <a:cs typeface="Arial"/>
              </a:rPr>
              <a:t>ss (r</a:t>
            </a:r>
            <a:r>
              <a:rPr sz="1800" spc="10" dirty="0">
                <a:solidFill>
                  <a:srgbClr val="3E3E3E"/>
                </a:solidFill>
                <a:latin typeface="Arial"/>
                <a:cs typeface="Arial"/>
              </a:rPr>
              <a:t>e</a:t>
            </a:r>
            <a:r>
              <a:rPr sz="1800" dirty="0">
                <a:solidFill>
                  <a:srgbClr val="3E3E3E"/>
                </a:solidFill>
                <a:latin typeface="Arial"/>
                <a:cs typeface="Arial"/>
              </a:rPr>
              <a:t>a</a:t>
            </a:r>
            <a:r>
              <a:rPr sz="1800" spc="-10" dirty="0">
                <a:solidFill>
                  <a:srgbClr val="3E3E3E"/>
                </a:solidFill>
                <a:latin typeface="Arial"/>
                <a:cs typeface="Arial"/>
              </a:rPr>
              <a:t>d</a:t>
            </a:r>
            <a:r>
              <a:rPr sz="1800" spc="10" dirty="0">
                <a:solidFill>
                  <a:srgbClr val="3E3E3E"/>
                </a:solidFill>
                <a:latin typeface="Arial"/>
                <a:cs typeface="Arial"/>
              </a:rPr>
              <a:t>/</a:t>
            </a:r>
            <a:r>
              <a:rPr sz="1800" spc="-30" dirty="0">
                <a:solidFill>
                  <a:srgbClr val="3E3E3E"/>
                </a:solidFill>
                <a:latin typeface="Arial"/>
                <a:cs typeface="Arial"/>
              </a:rPr>
              <a:t>w</a:t>
            </a:r>
            <a:r>
              <a:rPr sz="1800" spc="10" dirty="0">
                <a:solidFill>
                  <a:srgbClr val="3E3E3E"/>
                </a:solidFill>
                <a:latin typeface="Arial"/>
                <a:cs typeface="Arial"/>
              </a:rPr>
              <a:t>r</a:t>
            </a:r>
            <a:r>
              <a:rPr sz="1800" dirty="0">
                <a:solidFill>
                  <a:srgbClr val="3E3E3E"/>
                </a:solidFill>
                <a:latin typeface="Arial"/>
                <a:cs typeface="Arial"/>
              </a:rPr>
              <a:t>i</a:t>
            </a:r>
            <a:r>
              <a:rPr sz="1800" spc="10" dirty="0">
                <a:solidFill>
                  <a:srgbClr val="3E3E3E"/>
                </a:solidFill>
                <a:latin typeface="Arial"/>
                <a:cs typeface="Arial"/>
              </a:rPr>
              <a:t>t</a:t>
            </a:r>
            <a:r>
              <a:rPr sz="1800" dirty="0">
                <a:solidFill>
                  <a:srgbClr val="3E3E3E"/>
                </a:solidFill>
                <a:latin typeface="Arial"/>
                <a:cs typeface="Arial"/>
              </a:rPr>
              <a:t>e) D</a:t>
            </a:r>
            <a:r>
              <a:rPr sz="1800" spc="-10" dirty="0">
                <a:solidFill>
                  <a:srgbClr val="3E3E3E"/>
                </a:solidFill>
                <a:latin typeface="Arial"/>
                <a:cs typeface="Arial"/>
              </a:rPr>
              <a:t>a</a:t>
            </a:r>
            <a:r>
              <a:rPr sz="1800" dirty="0">
                <a:solidFill>
                  <a:srgbClr val="3E3E3E"/>
                </a:solidFill>
                <a:latin typeface="Arial"/>
                <a:cs typeface="Arial"/>
              </a:rPr>
              <a:t>ta (read</a:t>
            </a:r>
            <a:r>
              <a:rPr sz="1800" spc="20" dirty="0">
                <a:solidFill>
                  <a:srgbClr val="3E3E3E"/>
                </a:solidFill>
                <a:latin typeface="Arial"/>
                <a:cs typeface="Arial"/>
              </a:rPr>
              <a:t>/</a:t>
            </a:r>
            <a:r>
              <a:rPr sz="1800" spc="-30" dirty="0">
                <a:solidFill>
                  <a:srgbClr val="3E3E3E"/>
                </a:solidFill>
                <a:latin typeface="Arial"/>
                <a:cs typeface="Arial"/>
              </a:rPr>
              <a:t>w</a:t>
            </a:r>
            <a:r>
              <a:rPr sz="1800" dirty="0">
                <a:solidFill>
                  <a:srgbClr val="3E3E3E"/>
                </a:solidFill>
                <a:latin typeface="Arial"/>
                <a:cs typeface="Arial"/>
              </a:rPr>
              <a:t>ri</a:t>
            </a:r>
            <a:r>
              <a:rPr sz="1800" spc="10" dirty="0">
                <a:solidFill>
                  <a:srgbClr val="3E3E3E"/>
                </a:solidFill>
                <a:latin typeface="Arial"/>
                <a:cs typeface="Arial"/>
              </a:rPr>
              <a:t>t</a:t>
            </a:r>
            <a:r>
              <a:rPr sz="1800" dirty="0">
                <a:solidFill>
                  <a:srgbClr val="3E3E3E"/>
                </a:solidFill>
                <a:latin typeface="Arial"/>
                <a:cs typeface="Arial"/>
              </a:rPr>
              <a:t>e) R</a:t>
            </a:r>
            <a:r>
              <a:rPr sz="1800" spc="-10" dirty="0">
                <a:solidFill>
                  <a:srgbClr val="3E3E3E"/>
                </a:solidFill>
                <a:latin typeface="Arial"/>
                <a:cs typeface="Arial"/>
              </a:rPr>
              <a:t>e</a:t>
            </a:r>
            <a:r>
              <a:rPr sz="1800" dirty="0">
                <a:solidFill>
                  <a:srgbClr val="3E3E3E"/>
                </a:solidFill>
                <a:latin typeface="Arial"/>
                <a:cs typeface="Arial"/>
              </a:rPr>
              <a:t>s</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n</a:t>
            </a:r>
            <a:r>
              <a:rPr sz="1800" dirty="0">
                <a:solidFill>
                  <a:srgbClr val="3E3E3E"/>
                </a:solidFill>
                <a:latin typeface="Arial"/>
                <a:cs typeface="Arial"/>
              </a:rPr>
              <a:t>se </a:t>
            </a:r>
            <a:r>
              <a:rPr sz="1800" spc="20" dirty="0">
                <a:solidFill>
                  <a:srgbClr val="3E3E3E"/>
                </a:solidFill>
                <a:latin typeface="Arial"/>
                <a:cs typeface="Arial"/>
              </a:rPr>
              <a:t>(</a:t>
            </a:r>
            <a:r>
              <a:rPr sz="1800" spc="-30" dirty="0">
                <a:solidFill>
                  <a:srgbClr val="3E3E3E"/>
                </a:solidFill>
                <a:latin typeface="Arial"/>
                <a:cs typeface="Arial"/>
              </a:rPr>
              <a:t>w</a:t>
            </a:r>
            <a:r>
              <a:rPr sz="1800" spc="10" dirty="0">
                <a:solidFill>
                  <a:srgbClr val="3E3E3E"/>
                </a:solidFill>
                <a:latin typeface="Arial"/>
                <a:cs typeface="Arial"/>
              </a:rPr>
              <a:t>r</a:t>
            </a:r>
            <a:r>
              <a:rPr sz="1800" dirty="0">
                <a:solidFill>
                  <a:srgbClr val="3E3E3E"/>
                </a:solidFill>
                <a:latin typeface="Arial"/>
                <a:cs typeface="Arial"/>
              </a:rPr>
              <a:t>ite </a:t>
            </a:r>
            <a:r>
              <a:rPr sz="1800" spc="-10" dirty="0">
                <a:solidFill>
                  <a:srgbClr val="3E3E3E"/>
                </a:solidFill>
                <a:latin typeface="Arial"/>
                <a:cs typeface="Arial"/>
              </a:rPr>
              <a:t>o</a:t>
            </a:r>
            <a:r>
              <a:rPr sz="1800" dirty="0">
                <a:solidFill>
                  <a:srgbClr val="3E3E3E"/>
                </a:solidFill>
                <a:latin typeface="Arial"/>
                <a:cs typeface="Arial"/>
              </a:rPr>
              <a:t>nl</a:t>
            </a:r>
            <a:r>
              <a:rPr sz="1800" spc="-10" dirty="0">
                <a:solidFill>
                  <a:srgbClr val="3E3E3E"/>
                </a:solidFill>
                <a:latin typeface="Arial"/>
                <a:cs typeface="Arial"/>
              </a:rPr>
              <a:t>y</a:t>
            </a:r>
            <a:r>
              <a:rPr sz="1800" dirty="0">
                <a:solidFill>
                  <a:srgbClr val="3E3E3E"/>
                </a:solidFill>
                <a:latin typeface="Arial"/>
                <a:cs typeface="Arial"/>
              </a:rPr>
              <a:t>)</a:t>
            </a:r>
            <a:endParaRPr sz="1800">
              <a:latin typeface="Arial"/>
              <a:cs typeface="Arial"/>
            </a:endParaRPr>
          </a:p>
        </p:txBody>
      </p:sp>
      <p:sp>
        <p:nvSpPr>
          <p:cNvPr id="11" name="object 11">
            <a:extLst>
              <a:ext uri="{FF2B5EF4-FFF2-40B4-BE49-F238E27FC236}">
                <a16:creationId xmlns:a16="http://schemas.microsoft.com/office/drawing/2014/main" id="{B731CFEB-7351-4C0E-9032-434B60917702}"/>
              </a:ext>
            </a:extLst>
          </p:cNvPr>
          <p:cNvSpPr txBox="1"/>
          <p:nvPr/>
        </p:nvSpPr>
        <p:spPr>
          <a:xfrm>
            <a:off x="1719571" y="3660191"/>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2" name="object 12">
            <a:extLst>
              <a:ext uri="{FF2B5EF4-FFF2-40B4-BE49-F238E27FC236}">
                <a16:creationId xmlns:a16="http://schemas.microsoft.com/office/drawing/2014/main" id="{C6696230-D5FC-4AFC-ADED-6CE6F19C3FB0}"/>
              </a:ext>
            </a:extLst>
          </p:cNvPr>
          <p:cNvSpPr txBox="1"/>
          <p:nvPr/>
        </p:nvSpPr>
        <p:spPr>
          <a:xfrm>
            <a:off x="1719571" y="3961943"/>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6CBD8E1C-531E-4E09-80DB-25DB2F49A6F6}"/>
              </a:ext>
            </a:extLst>
          </p:cNvPr>
          <p:cNvSpPr txBox="1"/>
          <p:nvPr/>
        </p:nvSpPr>
        <p:spPr>
          <a:xfrm>
            <a:off x="1731763" y="4488419"/>
            <a:ext cx="3385820"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Flex</a:t>
            </a:r>
            <a:r>
              <a:rPr sz="2000" spc="-10" dirty="0">
                <a:solidFill>
                  <a:srgbClr val="404040"/>
                </a:solidFill>
                <a:latin typeface="Arial"/>
                <a:cs typeface="Arial"/>
              </a:rPr>
              <a:t>i</a:t>
            </a:r>
            <a:r>
              <a:rPr sz="2000" dirty="0">
                <a:solidFill>
                  <a:srgbClr val="404040"/>
                </a:solidFill>
                <a:latin typeface="Arial"/>
                <a:cs typeface="Arial"/>
              </a:rPr>
              <a:t>ble si</a:t>
            </a:r>
            <a:r>
              <a:rPr sz="2000" spc="-10" dirty="0">
                <a:solidFill>
                  <a:srgbClr val="404040"/>
                </a:solidFill>
                <a:latin typeface="Arial"/>
                <a:cs typeface="Arial"/>
              </a:rPr>
              <a:t>g</a:t>
            </a:r>
            <a:r>
              <a:rPr sz="2000" dirty="0">
                <a:solidFill>
                  <a:srgbClr val="404040"/>
                </a:solidFill>
                <a:latin typeface="Arial"/>
                <a:cs typeface="Arial"/>
              </a:rPr>
              <a:t>n</a:t>
            </a:r>
            <a:r>
              <a:rPr sz="2000" spc="-10" dirty="0">
                <a:solidFill>
                  <a:srgbClr val="404040"/>
                </a:solidFill>
                <a:latin typeface="Arial"/>
                <a:cs typeface="Arial"/>
              </a:rPr>
              <a:t>a</a:t>
            </a:r>
            <a:r>
              <a:rPr sz="2000" dirty="0">
                <a:solidFill>
                  <a:srgbClr val="404040"/>
                </a:solidFill>
                <a:latin typeface="Arial"/>
                <a:cs typeface="Arial"/>
              </a:rPr>
              <a:t>ling </a:t>
            </a:r>
            <a:r>
              <a:rPr sz="2000" spc="-10" dirty="0">
                <a:solidFill>
                  <a:srgbClr val="404040"/>
                </a:solidFill>
                <a:latin typeface="Arial"/>
                <a:cs typeface="Arial"/>
              </a:rPr>
              <a:t>f</a:t>
            </a:r>
            <a:r>
              <a:rPr sz="2000" dirty="0">
                <a:solidFill>
                  <a:srgbClr val="404040"/>
                </a:solidFill>
                <a:latin typeface="Arial"/>
                <a:cs typeface="Arial"/>
              </a:rPr>
              <a:t>un</a:t>
            </a:r>
            <a:r>
              <a:rPr sz="2000" spc="5" dirty="0">
                <a:solidFill>
                  <a:srgbClr val="404040"/>
                </a:solidFill>
                <a:latin typeface="Arial"/>
                <a:cs typeface="Arial"/>
              </a:rPr>
              <a:t>c</a:t>
            </a:r>
            <a:r>
              <a:rPr sz="2000" dirty="0">
                <a:solidFill>
                  <a:srgbClr val="404040"/>
                </a:solidFill>
                <a:latin typeface="Arial"/>
                <a:cs typeface="Arial"/>
              </a:rPr>
              <a:t>tio</a:t>
            </a:r>
            <a:r>
              <a:rPr sz="2000" spc="-15" dirty="0">
                <a:solidFill>
                  <a:srgbClr val="404040"/>
                </a:solidFill>
                <a:latin typeface="Arial"/>
                <a:cs typeface="Arial"/>
              </a:rPr>
              <a:t>n</a:t>
            </a:r>
            <a:r>
              <a:rPr sz="2000" dirty="0">
                <a:solidFill>
                  <a:srgbClr val="404040"/>
                </a:solidFill>
                <a:latin typeface="Arial"/>
                <a:cs typeface="Arial"/>
              </a:rPr>
              <a:t>a</a:t>
            </a:r>
            <a:r>
              <a:rPr sz="2000" spc="-15" dirty="0">
                <a:solidFill>
                  <a:srgbClr val="404040"/>
                </a:solidFill>
                <a:latin typeface="Arial"/>
                <a:cs typeface="Arial"/>
              </a:rPr>
              <a:t>l</a:t>
            </a:r>
            <a:r>
              <a:rPr sz="2000" dirty="0">
                <a:solidFill>
                  <a:srgbClr val="404040"/>
                </a:solidFill>
                <a:latin typeface="Arial"/>
                <a:cs typeface="Arial"/>
              </a:rPr>
              <a:t>ity</a:t>
            </a:r>
            <a:endParaRPr sz="2000">
              <a:latin typeface="Arial"/>
              <a:cs typeface="Arial"/>
            </a:endParaRPr>
          </a:p>
        </p:txBody>
      </p:sp>
      <p:sp>
        <p:nvSpPr>
          <p:cNvPr id="15" name="object 15">
            <a:extLst>
              <a:ext uri="{FF2B5EF4-FFF2-40B4-BE49-F238E27FC236}">
                <a16:creationId xmlns:a16="http://schemas.microsoft.com/office/drawing/2014/main" id="{E57EAF96-6EB6-42DE-8542-F0F83299C1D3}"/>
              </a:ext>
            </a:extLst>
          </p:cNvPr>
          <p:cNvSpPr txBox="1"/>
          <p:nvPr/>
        </p:nvSpPr>
        <p:spPr>
          <a:xfrm>
            <a:off x="1719571" y="486453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6" name="object 16">
            <a:extLst>
              <a:ext uri="{FF2B5EF4-FFF2-40B4-BE49-F238E27FC236}">
                <a16:creationId xmlns:a16="http://schemas.microsoft.com/office/drawing/2014/main" id="{06DD4B86-CBC1-4CED-9BE8-5B5D6CCBB50E}"/>
              </a:ext>
            </a:extLst>
          </p:cNvPr>
          <p:cNvSpPr txBox="1"/>
          <p:nvPr/>
        </p:nvSpPr>
        <p:spPr>
          <a:xfrm>
            <a:off x="1948171" y="4816117"/>
            <a:ext cx="2602865" cy="855980"/>
          </a:xfrm>
          <a:prstGeom prst="rect">
            <a:avLst/>
          </a:prstGeom>
        </p:spPr>
        <p:txBody>
          <a:bodyPr vert="horz" wrap="square" lIns="0" tIns="0" rIns="0" bIns="0" rtlCol="0">
            <a:spAutoFit/>
          </a:bodyPr>
          <a:lstStyle/>
          <a:p>
            <a:pPr marL="12700" marR="563245">
              <a:lnSpc>
                <a:spcPct val="110000"/>
              </a:lnSpc>
            </a:pPr>
            <a:r>
              <a:rPr sz="1800" dirty="0">
                <a:solidFill>
                  <a:srgbClr val="3E3E3E"/>
                </a:solidFill>
                <a:latin typeface="Arial"/>
                <a:cs typeface="Arial"/>
              </a:rPr>
              <a:t>Ins</a:t>
            </a:r>
            <a:r>
              <a:rPr sz="1800" spc="-10" dirty="0">
                <a:solidFill>
                  <a:srgbClr val="3E3E3E"/>
                </a:solidFill>
                <a:latin typeface="Arial"/>
                <a:cs typeface="Arial"/>
              </a:rPr>
              <a:t>e</a:t>
            </a:r>
            <a:r>
              <a:rPr sz="1800" dirty="0">
                <a:solidFill>
                  <a:srgbClr val="3E3E3E"/>
                </a:solidFill>
                <a:latin typeface="Arial"/>
                <a:cs typeface="Arial"/>
              </a:rPr>
              <a:t>rting</a:t>
            </a:r>
            <a:r>
              <a:rPr sz="1800" spc="15" dirty="0">
                <a:solidFill>
                  <a:srgbClr val="3E3E3E"/>
                </a:solidFill>
                <a:latin typeface="Arial"/>
                <a:cs typeface="Arial"/>
              </a:rPr>
              <a:t> </a:t>
            </a:r>
            <a:r>
              <a:rPr sz="1800" spc="-30" dirty="0">
                <a:solidFill>
                  <a:srgbClr val="3E3E3E"/>
                </a:solidFill>
                <a:latin typeface="Arial"/>
                <a:cs typeface="Arial"/>
              </a:rPr>
              <a:t>w</a:t>
            </a:r>
            <a:r>
              <a:rPr sz="1800" spc="5" dirty="0">
                <a:solidFill>
                  <a:srgbClr val="3E3E3E"/>
                </a:solidFill>
                <a:latin typeface="Arial"/>
                <a:cs typeface="Arial"/>
              </a:rPr>
              <a:t>a</a:t>
            </a:r>
            <a:r>
              <a:rPr sz="1800" dirty="0">
                <a:solidFill>
                  <a:srgbClr val="3E3E3E"/>
                </a:solidFill>
                <a:latin typeface="Arial"/>
                <a:cs typeface="Arial"/>
              </a:rPr>
              <a:t>it s</a:t>
            </a:r>
            <a:r>
              <a:rPr sz="1800" spc="5" dirty="0">
                <a:solidFill>
                  <a:srgbClr val="3E3E3E"/>
                </a:solidFill>
                <a:latin typeface="Arial"/>
                <a:cs typeface="Arial"/>
              </a:rPr>
              <a:t>t</a:t>
            </a:r>
            <a:r>
              <a:rPr sz="1800" dirty="0">
                <a:solidFill>
                  <a:srgbClr val="3E3E3E"/>
                </a:solidFill>
                <a:latin typeface="Arial"/>
                <a:cs typeface="Arial"/>
              </a:rPr>
              <a:t>at</a:t>
            </a:r>
            <a:r>
              <a:rPr sz="1800" spc="-10" dirty="0">
                <a:solidFill>
                  <a:srgbClr val="3E3E3E"/>
                </a:solidFill>
                <a:latin typeface="Arial"/>
                <a:cs typeface="Arial"/>
              </a:rPr>
              <a:t>e</a:t>
            </a:r>
            <a:r>
              <a:rPr sz="1800" dirty="0">
                <a:solidFill>
                  <a:srgbClr val="3E3E3E"/>
                </a:solidFill>
                <a:latin typeface="Arial"/>
                <a:cs typeface="Arial"/>
              </a:rPr>
              <a:t>s A</a:t>
            </a:r>
            <a:r>
              <a:rPr sz="1800" spc="15" dirty="0">
                <a:solidFill>
                  <a:srgbClr val="3E3E3E"/>
                </a:solidFill>
                <a:latin typeface="Arial"/>
                <a:cs typeface="Arial"/>
              </a:rPr>
              <a:t>l</a:t>
            </a:r>
            <a:r>
              <a:rPr sz="1800" spc="-30" dirty="0">
                <a:solidFill>
                  <a:srgbClr val="3E3E3E"/>
                </a:solidFill>
                <a:latin typeface="Arial"/>
                <a:cs typeface="Arial"/>
              </a:rPr>
              <a:t>w</a:t>
            </a:r>
            <a:r>
              <a:rPr sz="1800" spc="5" dirty="0">
                <a:solidFill>
                  <a:srgbClr val="3E3E3E"/>
                </a:solidFill>
                <a:latin typeface="Arial"/>
                <a:cs typeface="Arial"/>
              </a:rPr>
              <a:t>a</a:t>
            </a:r>
            <a:r>
              <a:rPr sz="1800" spc="-15" dirty="0">
                <a:solidFill>
                  <a:srgbClr val="3E3E3E"/>
                </a:solidFill>
                <a:latin typeface="Arial"/>
                <a:cs typeface="Arial"/>
              </a:rPr>
              <a:t>y</a:t>
            </a:r>
            <a:r>
              <a:rPr sz="1800" dirty="0">
                <a:solidFill>
                  <a:srgbClr val="3E3E3E"/>
                </a:solidFill>
                <a:latin typeface="Arial"/>
                <a:cs typeface="Arial"/>
              </a:rPr>
              <a:t>s r</a:t>
            </a:r>
            <a:r>
              <a:rPr sz="1800" spc="5" dirty="0">
                <a:solidFill>
                  <a:srgbClr val="3E3E3E"/>
                </a:solidFill>
                <a:latin typeface="Arial"/>
                <a:cs typeface="Arial"/>
              </a:rPr>
              <a:t>e</a:t>
            </a:r>
            <a:r>
              <a:rPr sz="1800" dirty="0">
                <a:solidFill>
                  <a:srgbClr val="3E3E3E"/>
                </a:solidFill>
                <a:latin typeface="Arial"/>
                <a:cs typeface="Arial"/>
              </a:rPr>
              <a:t>ady</a:t>
            </a:r>
            <a:endParaRPr sz="1800">
              <a:latin typeface="Arial"/>
              <a:cs typeface="Arial"/>
            </a:endParaRPr>
          </a:p>
          <a:p>
            <a:pPr marL="12700">
              <a:lnSpc>
                <a:spcPct val="100000"/>
              </a:lnSpc>
              <a:spcBef>
                <a:spcPts val="200"/>
              </a:spcBef>
            </a:pPr>
            <a:r>
              <a:rPr sz="1800" dirty="0">
                <a:solidFill>
                  <a:srgbClr val="3E3E3E"/>
                </a:solidFill>
                <a:latin typeface="Arial"/>
                <a:cs typeface="Arial"/>
              </a:rPr>
              <a:t>S</a:t>
            </a:r>
            <a:r>
              <a:rPr sz="1800" spc="-10" dirty="0">
                <a:solidFill>
                  <a:srgbClr val="3E3E3E"/>
                </a:solidFill>
                <a:latin typeface="Arial"/>
                <a:cs typeface="Arial"/>
              </a:rPr>
              <a:t>a</a:t>
            </a:r>
            <a:r>
              <a:rPr sz="1800" dirty="0">
                <a:solidFill>
                  <a:srgbClr val="3E3E3E"/>
                </a:solidFill>
                <a:latin typeface="Arial"/>
                <a:cs typeface="Arial"/>
              </a:rPr>
              <a:t>me </a:t>
            </a:r>
            <a:r>
              <a:rPr sz="1800" spc="5" dirty="0">
                <a:solidFill>
                  <a:srgbClr val="3E3E3E"/>
                </a:solidFill>
                <a:latin typeface="Arial"/>
                <a:cs typeface="Arial"/>
              </a:rPr>
              <a:t>c</a:t>
            </a:r>
            <a:r>
              <a:rPr sz="1800" spc="-15" dirty="0">
                <a:solidFill>
                  <a:srgbClr val="3E3E3E"/>
                </a:solidFill>
                <a:latin typeface="Arial"/>
                <a:cs typeface="Arial"/>
              </a:rPr>
              <a:t>y</a:t>
            </a:r>
            <a:r>
              <a:rPr sz="1800" dirty="0">
                <a:solidFill>
                  <a:srgbClr val="3E3E3E"/>
                </a:solidFill>
                <a:latin typeface="Arial"/>
                <a:cs typeface="Arial"/>
              </a:rPr>
              <a:t>cle</a:t>
            </a:r>
            <a:r>
              <a:rPr sz="1800" spc="-10" dirty="0">
                <a:solidFill>
                  <a:srgbClr val="3E3E3E"/>
                </a:solidFill>
                <a:latin typeface="Arial"/>
                <a:cs typeface="Arial"/>
              </a:rPr>
              <a:t> </a:t>
            </a:r>
            <a:r>
              <a:rPr sz="1800" dirty="0">
                <a:solidFill>
                  <a:srgbClr val="3E3E3E"/>
                </a:solidFill>
                <a:latin typeface="Arial"/>
                <a:cs typeface="Arial"/>
              </a:rPr>
              <a:t>a</a:t>
            </a:r>
            <a:r>
              <a:rPr sz="1800" spc="5" dirty="0">
                <a:solidFill>
                  <a:srgbClr val="3E3E3E"/>
                </a:solidFill>
                <a:latin typeface="Arial"/>
                <a:cs typeface="Arial"/>
              </a:rPr>
              <a:t>c</a:t>
            </a:r>
            <a:r>
              <a:rPr sz="1800" dirty="0">
                <a:solidFill>
                  <a:srgbClr val="3E3E3E"/>
                </a:solidFill>
                <a:latin typeface="Arial"/>
                <a:cs typeface="Arial"/>
              </a:rPr>
              <a:t>kn</a:t>
            </a:r>
            <a:r>
              <a:rPr sz="1800" spc="10" dirty="0">
                <a:solidFill>
                  <a:srgbClr val="3E3E3E"/>
                </a:solidFill>
                <a:latin typeface="Arial"/>
                <a:cs typeface="Arial"/>
              </a:rPr>
              <a:t>o</a:t>
            </a:r>
            <a:r>
              <a:rPr sz="1800" spc="-30" dirty="0">
                <a:solidFill>
                  <a:srgbClr val="3E3E3E"/>
                </a:solidFill>
                <a:latin typeface="Arial"/>
                <a:cs typeface="Arial"/>
              </a:rPr>
              <a:t>w</a:t>
            </a:r>
            <a:r>
              <a:rPr sz="1800" spc="5" dirty="0">
                <a:solidFill>
                  <a:srgbClr val="3E3E3E"/>
                </a:solidFill>
                <a:latin typeface="Arial"/>
                <a:cs typeface="Arial"/>
              </a:rPr>
              <a:t>l</a:t>
            </a:r>
            <a:r>
              <a:rPr sz="1800" dirty="0">
                <a:solidFill>
                  <a:srgbClr val="3E3E3E"/>
                </a:solidFill>
                <a:latin typeface="Arial"/>
                <a:cs typeface="Arial"/>
              </a:rPr>
              <a:t>edge</a:t>
            </a:r>
            <a:endParaRPr sz="1800">
              <a:latin typeface="Arial"/>
              <a:cs typeface="Arial"/>
            </a:endParaRPr>
          </a:p>
        </p:txBody>
      </p:sp>
      <p:sp>
        <p:nvSpPr>
          <p:cNvPr id="17" name="object 17">
            <a:extLst>
              <a:ext uri="{FF2B5EF4-FFF2-40B4-BE49-F238E27FC236}">
                <a16:creationId xmlns:a16="http://schemas.microsoft.com/office/drawing/2014/main" id="{5753850C-61BE-4B0B-B1E3-B534DE22D9FA}"/>
              </a:ext>
            </a:extLst>
          </p:cNvPr>
          <p:cNvSpPr txBox="1"/>
          <p:nvPr/>
        </p:nvSpPr>
        <p:spPr>
          <a:xfrm>
            <a:off x="1719571" y="5166284"/>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8" name="object 18">
            <a:extLst>
              <a:ext uri="{FF2B5EF4-FFF2-40B4-BE49-F238E27FC236}">
                <a16:creationId xmlns:a16="http://schemas.microsoft.com/office/drawing/2014/main" id="{F8F0ED88-AC47-48CE-BC0C-C8D9D2616FDE}"/>
              </a:ext>
            </a:extLst>
          </p:cNvPr>
          <p:cNvSpPr txBox="1"/>
          <p:nvPr/>
        </p:nvSpPr>
        <p:spPr>
          <a:xfrm>
            <a:off x="1719571" y="546651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9" name="object 19">
            <a:extLst>
              <a:ext uri="{FF2B5EF4-FFF2-40B4-BE49-F238E27FC236}">
                <a16:creationId xmlns:a16="http://schemas.microsoft.com/office/drawing/2014/main" id="{495302F4-9208-43FA-9D09-CC260DD02333}"/>
              </a:ext>
            </a:extLst>
          </p:cNvPr>
          <p:cNvSpPr/>
          <p:nvPr/>
        </p:nvSpPr>
        <p:spPr>
          <a:xfrm>
            <a:off x="6212958" y="1792827"/>
            <a:ext cx="2930525" cy="995044"/>
          </a:xfrm>
          <a:prstGeom prst="rect">
            <a:avLst/>
          </a:prstGeom>
          <a:blipFill>
            <a:blip r:embed="rId2"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2AD05563-8655-4D90-AB66-FF998AF2ADB7}"/>
              </a:ext>
            </a:extLst>
          </p:cNvPr>
          <p:cNvSpPr txBox="1"/>
          <p:nvPr/>
        </p:nvSpPr>
        <p:spPr>
          <a:xfrm>
            <a:off x="6728323" y="2838512"/>
            <a:ext cx="1898650" cy="228600"/>
          </a:xfrm>
          <a:prstGeom prst="rect">
            <a:avLst/>
          </a:prstGeom>
        </p:spPr>
        <p:txBody>
          <a:bodyPr vert="horz" wrap="square" lIns="0" tIns="0" rIns="0" bIns="0" rtlCol="0">
            <a:spAutoFit/>
          </a:bodyPr>
          <a:lstStyle/>
          <a:p>
            <a:pPr marL="12700">
              <a:lnSpc>
                <a:spcPct val="100000"/>
              </a:lnSpc>
            </a:pPr>
            <a:r>
              <a:rPr sz="1600" spc="-10" dirty="0">
                <a:solidFill>
                  <a:srgbClr val="3E3E3E"/>
                </a:solidFill>
                <a:latin typeface="Arial"/>
                <a:cs typeface="Arial"/>
              </a:rPr>
              <a:t>Inserting</a:t>
            </a:r>
            <a:r>
              <a:rPr sz="1600" spc="-5" dirty="0">
                <a:solidFill>
                  <a:srgbClr val="3E3E3E"/>
                </a:solidFill>
                <a:latin typeface="Arial"/>
                <a:cs typeface="Arial"/>
              </a:rPr>
              <a:t> </a:t>
            </a:r>
            <a:r>
              <a:rPr sz="1600" spc="-15" dirty="0">
                <a:solidFill>
                  <a:srgbClr val="3E3E3E"/>
                </a:solidFill>
                <a:latin typeface="Arial"/>
                <a:cs typeface="Arial"/>
              </a:rPr>
              <a:t>W</a:t>
            </a:r>
            <a:r>
              <a:rPr sz="1600" spc="-10" dirty="0">
                <a:solidFill>
                  <a:srgbClr val="3E3E3E"/>
                </a:solidFill>
                <a:latin typeface="Arial"/>
                <a:cs typeface="Arial"/>
              </a:rPr>
              <a:t>ait</a:t>
            </a:r>
            <a:r>
              <a:rPr sz="1600" spc="-5" dirty="0">
                <a:solidFill>
                  <a:srgbClr val="3E3E3E"/>
                </a:solidFill>
                <a:latin typeface="Arial"/>
                <a:cs typeface="Arial"/>
              </a:rPr>
              <a:t> </a:t>
            </a:r>
            <a:r>
              <a:rPr sz="1600" spc="-10" dirty="0">
                <a:solidFill>
                  <a:srgbClr val="3E3E3E"/>
                </a:solidFill>
                <a:latin typeface="Arial"/>
                <a:cs typeface="Arial"/>
              </a:rPr>
              <a:t>States</a:t>
            </a:r>
            <a:endParaRPr sz="1600">
              <a:latin typeface="Arial"/>
              <a:cs typeface="Arial"/>
            </a:endParaRPr>
          </a:p>
        </p:txBody>
      </p:sp>
      <p:sp>
        <p:nvSpPr>
          <p:cNvPr id="21" name="object 21">
            <a:extLst>
              <a:ext uri="{FF2B5EF4-FFF2-40B4-BE49-F238E27FC236}">
                <a16:creationId xmlns:a16="http://schemas.microsoft.com/office/drawing/2014/main" id="{EC12DB91-FC38-4382-B93B-793D972DE3B7}"/>
              </a:ext>
            </a:extLst>
          </p:cNvPr>
          <p:cNvSpPr/>
          <p:nvPr/>
        </p:nvSpPr>
        <p:spPr>
          <a:xfrm>
            <a:off x="6232642" y="3368262"/>
            <a:ext cx="2891154" cy="1004570"/>
          </a:xfrm>
          <a:prstGeom prst="rect">
            <a:avLst/>
          </a:prstGeom>
          <a:blipFill>
            <a:blip r:embed="rId3"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3320B60D-F003-4437-9E63-497847A590C0}"/>
              </a:ext>
            </a:extLst>
          </p:cNvPr>
          <p:cNvSpPr txBox="1"/>
          <p:nvPr/>
        </p:nvSpPr>
        <p:spPr>
          <a:xfrm>
            <a:off x="7022455" y="4423726"/>
            <a:ext cx="1311910" cy="228600"/>
          </a:xfrm>
          <a:prstGeom prst="rect">
            <a:avLst/>
          </a:prstGeom>
        </p:spPr>
        <p:txBody>
          <a:bodyPr vert="horz" wrap="square" lIns="0" tIns="0" rIns="0" bIns="0" rtlCol="0">
            <a:spAutoFit/>
          </a:bodyPr>
          <a:lstStyle/>
          <a:p>
            <a:pPr marL="12700">
              <a:lnSpc>
                <a:spcPct val="100000"/>
              </a:lnSpc>
            </a:pPr>
            <a:r>
              <a:rPr sz="1600" spc="-15" dirty="0">
                <a:solidFill>
                  <a:srgbClr val="3E3E3E"/>
                </a:solidFill>
                <a:latin typeface="Arial"/>
                <a:cs typeface="Arial"/>
              </a:rPr>
              <a:t>A</a:t>
            </a:r>
            <a:r>
              <a:rPr sz="1600" dirty="0">
                <a:solidFill>
                  <a:srgbClr val="3E3E3E"/>
                </a:solidFill>
                <a:latin typeface="Arial"/>
                <a:cs typeface="Arial"/>
              </a:rPr>
              <a:t>l</a:t>
            </a:r>
            <a:r>
              <a:rPr sz="1600" spc="-30" dirty="0">
                <a:solidFill>
                  <a:srgbClr val="3E3E3E"/>
                </a:solidFill>
                <a:latin typeface="Arial"/>
                <a:cs typeface="Arial"/>
              </a:rPr>
              <a:t>w</a:t>
            </a:r>
            <a:r>
              <a:rPr sz="1600" dirty="0">
                <a:solidFill>
                  <a:srgbClr val="3E3E3E"/>
                </a:solidFill>
                <a:latin typeface="Arial"/>
                <a:cs typeface="Arial"/>
              </a:rPr>
              <a:t>a</a:t>
            </a:r>
            <a:r>
              <a:rPr sz="1600" spc="-30" dirty="0">
                <a:solidFill>
                  <a:srgbClr val="3E3E3E"/>
                </a:solidFill>
                <a:latin typeface="Arial"/>
                <a:cs typeface="Arial"/>
              </a:rPr>
              <a:t>y</a:t>
            </a:r>
            <a:r>
              <a:rPr sz="1600" spc="-10" dirty="0">
                <a:solidFill>
                  <a:srgbClr val="3E3E3E"/>
                </a:solidFill>
                <a:latin typeface="Arial"/>
                <a:cs typeface="Arial"/>
              </a:rPr>
              <a:t>s</a:t>
            </a:r>
            <a:r>
              <a:rPr sz="1600" spc="10" dirty="0">
                <a:solidFill>
                  <a:srgbClr val="3E3E3E"/>
                </a:solidFill>
                <a:latin typeface="Arial"/>
                <a:cs typeface="Arial"/>
              </a:rPr>
              <a:t> </a:t>
            </a:r>
            <a:r>
              <a:rPr sz="1600" spc="-10" dirty="0">
                <a:solidFill>
                  <a:srgbClr val="3E3E3E"/>
                </a:solidFill>
                <a:latin typeface="Arial"/>
                <a:cs typeface="Arial"/>
              </a:rPr>
              <a:t>Rea</a:t>
            </a:r>
            <a:r>
              <a:rPr sz="1600" dirty="0">
                <a:solidFill>
                  <a:srgbClr val="3E3E3E"/>
                </a:solidFill>
                <a:latin typeface="Arial"/>
                <a:cs typeface="Arial"/>
              </a:rPr>
              <a:t>d</a:t>
            </a:r>
            <a:r>
              <a:rPr sz="1600" spc="-10" dirty="0">
                <a:solidFill>
                  <a:srgbClr val="3E3E3E"/>
                </a:solidFill>
                <a:latin typeface="Arial"/>
                <a:cs typeface="Arial"/>
              </a:rPr>
              <a:t>y</a:t>
            </a:r>
            <a:endParaRPr sz="1600">
              <a:latin typeface="Arial"/>
              <a:cs typeface="Arial"/>
            </a:endParaRPr>
          </a:p>
        </p:txBody>
      </p:sp>
      <p:sp>
        <p:nvSpPr>
          <p:cNvPr id="23" name="object 23">
            <a:extLst>
              <a:ext uri="{FF2B5EF4-FFF2-40B4-BE49-F238E27FC236}">
                <a16:creationId xmlns:a16="http://schemas.microsoft.com/office/drawing/2014/main" id="{2CE8A7A8-7281-4FDE-9B42-52EEB88E4C1E}"/>
              </a:ext>
            </a:extLst>
          </p:cNvPr>
          <p:cNvSpPr/>
          <p:nvPr/>
        </p:nvSpPr>
        <p:spPr>
          <a:xfrm>
            <a:off x="6208513" y="4956398"/>
            <a:ext cx="2939415" cy="1012190"/>
          </a:xfrm>
          <a:prstGeom prst="rect">
            <a:avLst/>
          </a:prstGeom>
          <a:blipFill>
            <a:blip r:embed="rId4"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D8D8064B-58A3-4284-A2C6-C0D8F6F3EA95}"/>
              </a:ext>
            </a:extLst>
          </p:cNvPr>
          <p:cNvSpPr txBox="1"/>
          <p:nvPr/>
        </p:nvSpPr>
        <p:spPr>
          <a:xfrm>
            <a:off x="6486008" y="6018465"/>
            <a:ext cx="2383155" cy="228600"/>
          </a:xfrm>
          <a:prstGeom prst="rect">
            <a:avLst/>
          </a:prstGeom>
        </p:spPr>
        <p:txBody>
          <a:bodyPr vert="horz" wrap="square" lIns="0" tIns="0" rIns="0" bIns="0" rtlCol="0">
            <a:spAutoFit/>
          </a:bodyPr>
          <a:lstStyle/>
          <a:p>
            <a:pPr marL="12700">
              <a:lnSpc>
                <a:spcPct val="100000"/>
              </a:lnSpc>
            </a:pPr>
            <a:r>
              <a:rPr sz="1600" spc="-15" dirty="0">
                <a:solidFill>
                  <a:srgbClr val="3E3E3E"/>
                </a:solidFill>
                <a:latin typeface="Arial"/>
                <a:cs typeface="Arial"/>
              </a:rPr>
              <a:t>Same</a:t>
            </a:r>
            <a:r>
              <a:rPr sz="1600" spc="-5" dirty="0">
                <a:solidFill>
                  <a:srgbClr val="3E3E3E"/>
                </a:solidFill>
                <a:latin typeface="Arial"/>
                <a:cs typeface="Arial"/>
              </a:rPr>
              <a:t> C</a:t>
            </a:r>
            <a:r>
              <a:rPr sz="1600" spc="-30" dirty="0">
                <a:solidFill>
                  <a:srgbClr val="3E3E3E"/>
                </a:solidFill>
                <a:latin typeface="Arial"/>
                <a:cs typeface="Arial"/>
              </a:rPr>
              <a:t>y</a:t>
            </a:r>
            <a:r>
              <a:rPr sz="1600" spc="-10" dirty="0">
                <a:solidFill>
                  <a:srgbClr val="3E3E3E"/>
                </a:solidFill>
                <a:latin typeface="Arial"/>
                <a:cs typeface="Arial"/>
              </a:rPr>
              <a:t>cle</a:t>
            </a:r>
            <a:r>
              <a:rPr sz="1600" spc="-5" dirty="0">
                <a:solidFill>
                  <a:srgbClr val="3E3E3E"/>
                </a:solidFill>
                <a:latin typeface="Arial"/>
                <a:cs typeface="Arial"/>
              </a:rPr>
              <a:t> </a:t>
            </a:r>
            <a:r>
              <a:rPr sz="1600" spc="-15" dirty="0">
                <a:solidFill>
                  <a:srgbClr val="3E3E3E"/>
                </a:solidFill>
                <a:latin typeface="Arial"/>
                <a:cs typeface="Arial"/>
              </a:rPr>
              <a:t>A</a:t>
            </a:r>
            <a:r>
              <a:rPr sz="1600" spc="-5" dirty="0">
                <a:solidFill>
                  <a:srgbClr val="3E3E3E"/>
                </a:solidFill>
                <a:latin typeface="Arial"/>
                <a:cs typeface="Arial"/>
              </a:rPr>
              <a:t>c</a:t>
            </a:r>
            <a:r>
              <a:rPr sz="1600" spc="-10" dirty="0">
                <a:solidFill>
                  <a:srgbClr val="3E3E3E"/>
                </a:solidFill>
                <a:latin typeface="Arial"/>
                <a:cs typeface="Arial"/>
              </a:rPr>
              <a:t>kn</a:t>
            </a:r>
            <a:r>
              <a:rPr sz="1600" dirty="0">
                <a:solidFill>
                  <a:srgbClr val="3E3E3E"/>
                </a:solidFill>
                <a:latin typeface="Arial"/>
                <a:cs typeface="Arial"/>
              </a:rPr>
              <a:t>o</a:t>
            </a:r>
            <a:r>
              <a:rPr sz="1600" spc="-30" dirty="0">
                <a:solidFill>
                  <a:srgbClr val="3E3E3E"/>
                </a:solidFill>
                <a:latin typeface="Arial"/>
                <a:cs typeface="Arial"/>
              </a:rPr>
              <a:t>w</a:t>
            </a:r>
            <a:r>
              <a:rPr sz="1600" spc="-10" dirty="0">
                <a:solidFill>
                  <a:srgbClr val="3E3E3E"/>
                </a:solidFill>
                <a:latin typeface="Arial"/>
                <a:cs typeface="Arial"/>
              </a:rPr>
              <a:t>ledge</a:t>
            </a:r>
            <a:endParaRPr sz="1600">
              <a:latin typeface="Arial"/>
              <a:cs typeface="Arial"/>
            </a:endParaRPr>
          </a:p>
        </p:txBody>
      </p:sp>
      <p:sp>
        <p:nvSpPr>
          <p:cNvPr id="25" name="object 26">
            <a:extLst>
              <a:ext uri="{FF2B5EF4-FFF2-40B4-BE49-F238E27FC236}">
                <a16:creationId xmlns:a16="http://schemas.microsoft.com/office/drawing/2014/main" id="{87AEB98E-FD4C-433E-8F09-7D62640C79E7}"/>
              </a:ext>
            </a:extLst>
          </p:cNvPr>
          <p:cNvSpPr/>
          <p:nvPr/>
        </p:nvSpPr>
        <p:spPr>
          <a:xfrm>
            <a:off x="1058663" y="4948778"/>
            <a:ext cx="12065" cy="0"/>
          </a:xfrm>
          <a:custGeom>
            <a:avLst/>
            <a:gdLst/>
            <a:ahLst/>
            <a:cxnLst/>
            <a:rect l="l" t="t" r="r" b="b"/>
            <a:pathLst>
              <a:path w="12065">
                <a:moveTo>
                  <a:pt x="0" y="0"/>
                </a:moveTo>
                <a:lnTo>
                  <a:pt x="12065" y="0"/>
                </a:lnTo>
              </a:path>
            </a:pathLst>
          </a:custGeom>
          <a:ln w="12700">
            <a:solidFill>
              <a:srgbClr val="FEFEFE"/>
            </a:solidFill>
          </a:ln>
        </p:spPr>
        <p:txBody>
          <a:bodyPr wrap="square" lIns="0" tIns="0" rIns="0" bIns="0" rtlCol="0"/>
          <a:lstStyle/>
          <a:p>
            <a:endParaRPr/>
          </a:p>
        </p:txBody>
      </p:sp>
      <p:sp>
        <p:nvSpPr>
          <p:cNvPr id="26" name="object 27">
            <a:extLst>
              <a:ext uri="{FF2B5EF4-FFF2-40B4-BE49-F238E27FC236}">
                <a16:creationId xmlns:a16="http://schemas.microsoft.com/office/drawing/2014/main" id="{A32B249B-772C-40FE-9032-BB79C69DC283}"/>
              </a:ext>
            </a:extLst>
          </p:cNvPr>
          <p:cNvSpPr txBox="1"/>
          <p:nvPr/>
        </p:nvSpPr>
        <p:spPr>
          <a:xfrm>
            <a:off x="1045963" y="5034148"/>
            <a:ext cx="35560" cy="53340"/>
          </a:xfrm>
          <a:prstGeom prst="rect">
            <a:avLst/>
          </a:prstGeom>
        </p:spPr>
        <p:txBody>
          <a:bodyPr vert="horz" wrap="square" lIns="0" tIns="0" rIns="0" bIns="0" rtlCol="0">
            <a:spAutoFit/>
          </a:bodyPr>
          <a:lstStyle/>
          <a:p>
            <a:pPr algn="ctr">
              <a:lnSpc>
                <a:spcPct val="100000"/>
              </a:lnSpc>
            </a:pPr>
            <a:r>
              <a:rPr sz="100" i="1" spc="-15" dirty="0">
                <a:solidFill>
                  <a:srgbClr val="FFFFFF"/>
                </a:solidFill>
                <a:latin typeface="Arial"/>
                <a:cs typeface="Arial"/>
              </a:rPr>
              <a:t>1</a:t>
            </a:r>
            <a:r>
              <a:rPr sz="100" i="1" spc="-5" dirty="0">
                <a:solidFill>
                  <a:srgbClr val="FFFFFF"/>
                </a:solidFill>
                <a:latin typeface="Arial"/>
                <a:cs typeface="Arial"/>
              </a:rPr>
              <a:t>-</a:t>
            </a:r>
            <a:endParaRPr sz="100">
              <a:latin typeface="Arial"/>
              <a:cs typeface="Arial"/>
            </a:endParaRPr>
          </a:p>
          <a:p>
            <a:pPr algn="ctr">
              <a:lnSpc>
                <a:spcPct val="100000"/>
              </a:lnSpc>
            </a:pPr>
            <a:r>
              <a:rPr sz="100" i="1" spc="-5" dirty="0">
                <a:solidFill>
                  <a:srgbClr val="FFFFFF"/>
                </a:solidFill>
                <a:latin typeface="Arial"/>
                <a:cs typeface="Arial"/>
              </a:rPr>
              <a:t>3</a:t>
            </a:r>
            <a:endParaRPr sz="100">
              <a:latin typeface="Arial"/>
              <a:cs typeface="Arial"/>
            </a:endParaRPr>
          </a:p>
        </p:txBody>
      </p:sp>
    </p:spTree>
    <p:extLst>
      <p:ext uri="{BB962C8B-B14F-4D97-AF65-F5344CB8AC3E}">
        <p14:creationId xmlns:p14="http://schemas.microsoft.com/office/powerpoint/2010/main" val="426366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762D-E9C9-4DD6-9E34-C24E0919AE37}"/>
              </a:ext>
            </a:extLst>
          </p:cNvPr>
          <p:cNvSpPr>
            <a:spLocks noGrp="1"/>
          </p:cNvSpPr>
          <p:nvPr>
            <p:ph type="title"/>
          </p:nvPr>
        </p:nvSpPr>
        <p:spPr/>
        <p:txBody>
          <a:bodyPr/>
          <a:lstStyle/>
          <a:p>
            <a:r>
              <a:rPr lang="en-US" dirty="0"/>
              <a:t>AXI Stream</a:t>
            </a:r>
            <a:endParaRPr lang="en-GB" dirty="0"/>
          </a:p>
        </p:txBody>
      </p:sp>
      <p:sp>
        <p:nvSpPr>
          <p:cNvPr id="4" name="Footer Placeholder 3">
            <a:extLst>
              <a:ext uri="{FF2B5EF4-FFF2-40B4-BE49-F238E27FC236}">
                <a16:creationId xmlns:a16="http://schemas.microsoft.com/office/drawing/2014/main" id="{7C19360E-1AD6-423E-AA37-8C9C66F2DE5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2D24A7F-E07F-4021-B051-C620B01FA642}"/>
              </a:ext>
            </a:extLst>
          </p:cNvPr>
          <p:cNvSpPr>
            <a:spLocks noGrp="1"/>
          </p:cNvSpPr>
          <p:nvPr>
            <p:ph type="sldNum" sz="quarter" idx="4"/>
          </p:nvPr>
        </p:nvSpPr>
        <p:spPr/>
        <p:txBody>
          <a:bodyPr/>
          <a:lstStyle/>
          <a:p>
            <a:fld id="{F2CE8A50-B8D0-457B-A77C-B74D45AE23B6}" type="slidenum">
              <a:rPr lang="en-US" smtClean="0"/>
              <a:pPr/>
              <a:t>38</a:t>
            </a:fld>
            <a:endParaRPr lang="en-US" dirty="0"/>
          </a:p>
        </p:txBody>
      </p:sp>
      <p:sp>
        <p:nvSpPr>
          <p:cNvPr id="6" name="object 6">
            <a:extLst>
              <a:ext uri="{FF2B5EF4-FFF2-40B4-BE49-F238E27FC236}">
                <a16:creationId xmlns:a16="http://schemas.microsoft.com/office/drawing/2014/main" id="{84F149C2-C1EF-4899-B9DD-B3E81F7F752C}"/>
              </a:ext>
            </a:extLst>
          </p:cNvPr>
          <p:cNvSpPr txBox="1"/>
          <p:nvPr/>
        </p:nvSpPr>
        <p:spPr>
          <a:xfrm>
            <a:off x="838200" y="1635014"/>
            <a:ext cx="6492875" cy="280035"/>
          </a:xfrm>
          <a:prstGeom prst="rect">
            <a:avLst/>
          </a:prstGeom>
        </p:spPr>
        <p:txBody>
          <a:bodyPr vert="horz" wrap="square" lIns="0" tIns="0" rIns="0" bIns="0" rtlCol="0">
            <a:spAutoFit/>
          </a:bodyPr>
          <a:lstStyle/>
          <a:p>
            <a:pPr marL="12700">
              <a:lnSpc>
                <a:spcPct val="100000"/>
              </a:lnSpc>
            </a:pPr>
            <a:r>
              <a:rPr dirty="0">
                <a:solidFill>
                  <a:srgbClr val="404040"/>
                </a:solidFill>
                <a:latin typeface="Arial"/>
                <a:cs typeface="Arial"/>
              </a:rPr>
              <a:t>Data</a:t>
            </a:r>
            <a:r>
              <a:rPr spc="-10" dirty="0">
                <a:solidFill>
                  <a:srgbClr val="404040"/>
                </a:solidFill>
                <a:latin typeface="Arial"/>
                <a:cs typeface="Arial"/>
              </a:rPr>
              <a:t> </a:t>
            </a:r>
            <a:r>
              <a:rPr dirty="0">
                <a:solidFill>
                  <a:srgbClr val="404040"/>
                </a:solidFill>
                <a:latin typeface="Arial"/>
                <a:cs typeface="Arial"/>
              </a:rPr>
              <a:t>mov</a:t>
            </a:r>
            <a:r>
              <a:rPr spc="-20" dirty="0">
                <a:solidFill>
                  <a:srgbClr val="404040"/>
                </a:solidFill>
                <a:latin typeface="Arial"/>
                <a:cs typeface="Arial"/>
              </a:rPr>
              <a:t>e</a:t>
            </a:r>
            <a:r>
              <a:rPr dirty="0">
                <a:solidFill>
                  <a:srgbClr val="404040"/>
                </a:solidFill>
                <a:latin typeface="Arial"/>
                <a:cs typeface="Arial"/>
              </a:rPr>
              <a:t>s in a</a:t>
            </a:r>
            <a:r>
              <a:rPr spc="-5" dirty="0">
                <a:solidFill>
                  <a:srgbClr val="404040"/>
                </a:solidFill>
                <a:latin typeface="Arial"/>
                <a:cs typeface="Arial"/>
              </a:rPr>
              <a:t> </a:t>
            </a:r>
            <a:r>
              <a:rPr dirty="0">
                <a:solidFill>
                  <a:srgbClr val="404040"/>
                </a:solidFill>
                <a:latin typeface="Arial"/>
                <a:cs typeface="Arial"/>
              </a:rPr>
              <a:t>single d</a:t>
            </a:r>
            <a:r>
              <a:rPr spc="-15" dirty="0">
                <a:solidFill>
                  <a:srgbClr val="404040"/>
                </a:solidFill>
                <a:latin typeface="Arial"/>
                <a:cs typeface="Arial"/>
              </a:rPr>
              <a:t>i</a:t>
            </a:r>
            <a:r>
              <a:rPr spc="-10" dirty="0">
                <a:solidFill>
                  <a:srgbClr val="404040"/>
                </a:solidFill>
                <a:latin typeface="Arial"/>
                <a:cs typeface="Arial"/>
              </a:rPr>
              <a:t>r</a:t>
            </a:r>
            <a:r>
              <a:rPr dirty="0">
                <a:solidFill>
                  <a:srgbClr val="404040"/>
                </a:solidFill>
                <a:latin typeface="Arial"/>
                <a:cs typeface="Arial"/>
              </a:rPr>
              <a:t>e</a:t>
            </a:r>
            <a:r>
              <a:rPr spc="5" dirty="0">
                <a:solidFill>
                  <a:srgbClr val="404040"/>
                </a:solidFill>
                <a:latin typeface="Arial"/>
                <a:cs typeface="Arial"/>
              </a:rPr>
              <a:t>c</a:t>
            </a:r>
            <a:r>
              <a:rPr dirty="0">
                <a:solidFill>
                  <a:srgbClr val="404040"/>
                </a:solidFill>
                <a:latin typeface="Arial"/>
                <a:cs typeface="Arial"/>
              </a:rPr>
              <a:t>tion,</a:t>
            </a:r>
            <a:r>
              <a:rPr spc="-10" dirty="0">
                <a:solidFill>
                  <a:srgbClr val="404040"/>
                </a:solidFill>
                <a:latin typeface="Arial"/>
                <a:cs typeface="Arial"/>
              </a:rPr>
              <a:t> f</a:t>
            </a:r>
            <a:r>
              <a:rPr dirty="0">
                <a:solidFill>
                  <a:srgbClr val="404040"/>
                </a:solidFill>
                <a:latin typeface="Arial"/>
                <a:cs typeface="Arial"/>
              </a:rPr>
              <a:t>rom</a:t>
            </a:r>
            <a:r>
              <a:rPr spc="-5" dirty="0">
                <a:solidFill>
                  <a:srgbClr val="404040"/>
                </a:solidFill>
                <a:latin typeface="Arial"/>
                <a:cs typeface="Arial"/>
              </a:rPr>
              <a:t> </a:t>
            </a:r>
            <a:r>
              <a:rPr dirty="0">
                <a:solidFill>
                  <a:srgbClr val="404040"/>
                </a:solidFill>
                <a:latin typeface="Arial"/>
                <a:cs typeface="Arial"/>
              </a:rPr>
              <a:t>a</a:t>
            </a:r>
            <a:r>
              <a:rPr spc="-10" dirty="0">
                <a:solidFill>
                  <a:srgbClr val="404040"/>
                </a:solidFill>
                <a:latin typeface="Arial"/>
                <a:cs typeface="Arial"/>
              </a:rPr>
              <a:t> m</a:t>
            </a:r>
            <a:r>
              <a:rPr dirty="0">
                <a:solidFill>
                  <a:srgbClr val="404040"/>
                </a:solidFill>
                <a:latin typeface="Arial"/>
                <a:cs typeface="Arial"/>
              </a:rPr>
              <a:t>a</a:t>
            </a:r>
            <a:r>
              <a:rPr spc="5" dirty="0">
                <a:solidFill>
                  <a:srgbClr val="404040"/>
                </a:solidFill>
                <a:latin typeface="Arial"/>
                <a:cs typeface="Arial"/>
              </a:rPr>
              <a:t>s</a:t>
            </a:r>
            <a:r>
              <a:rPr dirty="0">
                <a:solidFill>
                  <a:srgbClr val="404040"/>
                </a:solidFill>
                <a:latin typeface="Arial"/>
                <a:cs typeface="Arial"/>
              </a:rPr>
              <a:t>ter </a:t>
            </a:r>
            <a:r>
              <a:rPr spc="-10" dirty="0">
                <a:solidFill>
                  <a:srgbClr val="404040"/>
                </a:solidFill>
                <a:latin typeface="Arial"/>
                <a:cs typeface="Arial"/>
              </a:rPr>
              <a:t>t</a:t>
            </a:r>
            <a:r>
              <a:rPr dirty="0">
                <a:solidFill>
                  <a:srgbClr val="404040"/>
                </a:solidFill>
                <a:latin typeface="Arial"/>
                <a:cs typeface="Arial"/>
              </a:rPr>
              <a:t>o a</a:t>
            </a:r>
            <a:r>
              <a:rPr spc="-5" dirty="0">
                <a:solidFill>
                  <a:srgbClr val="404040"/>
                </a:solidFill>
                <a:latin typeface="Arial"/>
                <a:cs typeface="Arial"/>
              </a:rPr>
              <a:t> </a:t>
            </a:r>
            <a:r>
              <a:rPr dirty="0">
                <a:solidFill>
                  <a:srgbClr val="404040"/>
                </a:solidFill>
                <a:latin typeface="Arial"/>
                <a:cs typeface="Arial"/>
              </a:rPr>
              <a:t>s</a:t>
            </a:r>
            <a:r>
              <a:rPr spc="-10" dirty="0">
                <a:solidFill>
                  <a:srgbClr val="404040"/>
                </a:solidFill>
                <a:latin typeface="Arial"/>
                <a:cs typeface="Arial"/>
              </a:rPr>
              <a:t>l</a:t>
            </a:r>
            <a:r>
              <a:rPr dirty="0">
                <a:solidFill>
                  <a:srgbClr val="404040"/>
                </a:solidFill>
                <a:latin typeface="Arial"/>
                <a:cs typeface="Arial"/>
              </a:rPr>
              <a:t>ave</a:t>
            </a:r>
            <a:endParaRPr dirty="0">
              <a:latin typeface="Arial"/>
              <a:cs typeface="Arial"/>
            </a:endParaRPr>
          </a:p>
        </p:txBody>
      </p:sp>
      <p:sp>
        <p:nvSpPr>
          <p:cNvPr id="7" name="object 8">
            <a:extLst>
              <a:ext uri="{FF2B5EF4-FFF2-40B4-BE49-F238E27FC236}">
                <a16:creationId xmlns:a16="http://schemas.microsoft.com/office/drawing/2014/main" id="{A7F81C16-682F-4900-94FB-F55D0FCF43C1}"/>
              </a:ext>
            </a:extLst>
          </p:cNvPr>
          <p:cNvSpPr txBox="1"/>
          <p:nvPr/>
        </p:nvSpPr>
        <p:spPr>
          <a:xfrm>
            <a:off x="1054608" y="1962332"/>
            <a:ext cx="7112000" cy="518091"/>
          </a:xfrm>
          <a:prstGeom prst="rect">
            <a:avLst/>
          </a:prstGeom>
        </p:spPr>
        <p:txBody>
          <a:bodyPr vert="horz" wrap="square" lIns="0" tIns="0" rIns="0" bIns="0" rtlCol="0">
            <a:spAutoFit/>
          </a:bodyPr>
          <a:lstStyle/>
          <a:p>
            <a:pPr marL="12700">
              <a:lnSpc>
                <a:spcPct val="100000"/>
              </a:lnSpc>
            </a:pPr>
            <a:r>
              <a:rPr sz="1600" dirty="0">
                <a:solidFill>
                  <a:srgbClr val="3E3E3E"/>
                </a:solidFill>
                <a:latin typeface="Arial"/>
                <a:cs typeface="Arial"/>
              </a:rPr>
              <a:t>Sim</a:t>
            </a:r>
            <a:r>
              <a:rPr sz="1600" spc="-10" dirty="0">
                <a:solidFill>
                  <a:srgbClr val="3E3E3E"/>
                </a:solidFill>
                <a:latin typeface="Arial"/>
                <a:cs typeface="Arial"/>
              </a:rPr>
              <a:t>p</a:t>
            </a:r>
            <a:r>
              <a:rPr sz="1600" spc="5" dirty="0">
                <a:solidFill>
                  <a:srgbClr val="3E3E3E"/>
                </a:solidFill>
                <a:latin typeface="Arial"/>
                <a:cs typeface="Arial"/>
              </a:rPr>
              <a:t>le</a:t>
            </a:r>
            <a:r>
              <a:rPr sz="1600" dirty="0">
                <a:solidFill>
                  <a:srgbClr val="3E3E3E"/>
                </a:solidFill>
                <a:latin typeface="Arial"/>
                <a:cs typeface="Arial"/>
              </a:rPr>
              <a:t>x</a:t>
            </a:r>
            <a:r>
              <a:rPr sz="1600" spc="-15" dirty="0">
                <a:solidFill>
                  <a:srgbClr val="3E3E3E"/>
                </a:solidFill>
                <a:latin typeface="Arial"/>
                <a:cs typeface="Arial"/>
              </a:rPr>
              <a:t> </a:t>
            </a:r>
            <a:r>
              <a:rPr sz="1600" dirty="0">
                <a:solidFill>
                  <a:srgbClr val="3E3E3E"/>
                </a:solidFill>
                <a:latin typeface="Arial"/>
                <a:cs typeface="Arial"/>
              </a:rPr>
              <a:t>com</a:t>
            </a:r>
            <a:r>
              <a:rPr sz="1600" spc="10" dirty="0">
                <a:solidFill>
                  <a:srgbClr val="3E3E3E"/>
                </a:solidFill>
                <a:latin typeface="Arial"/>
                <a:cs typeface="Arial"/>
              </a:rPr>
              <a:t>m</a:t>
            </a:r>
            <a:r>
              <a:rPr sz="1600" dirty="0">
                <a:solidFill>
                  <a:srgbClr val="3E3E3E"/>
                </a:solidFill>
                <a:latin typeface="Arial"/>
                <a:cs typeface="Arial"/>
              </a:rPr>
              <a:t>u</a:t>
            </a:r>
            <a:r>
              <a:rPr sz="1600" spc="-10" dirty="0">
                <a:solidFill>
                  <a:srgbClr val="3E3E3E"/>
                </a:solidFill>
                <a:latin typeface="Arial"/>
                <a:cs typeface="Arial"/>
              </a:rPr>
              <a:t>n</a:t>
            </a:r>
            <a:r>
              <a:rPr sz="1600" dirty="0">
                <a:solidFill>
                  <a:srgbClr val="3E3E3E"/>
                </a:solidFill>
                <a:latin typeface="Arial"/>
                <a:cs typeface="Arial"/>
              </a:rPr>
              <a:t>i</a:t>
            </a:r>
            <a:r>
              <a:rPr sz="1600" spc="5" dirty="0">
                <a:solidFill>
                  <a:srgbClr val="3E3E3E"/>
                </a:solidFill>
                <a:latin typeface="Arial"/>
                <a:cs typeface="Arial"/>
              </a:rPr>
              <a:t>c</a:t>
            </a:r>
            <a:r>
              <a:rPr sz="1600" dirty="0">
                <a:solidFill>
                  <a:srgbClr val="3E3E3E"/>
                </a:solidFill>
                <a:latin typeface="Arial"/>
                <a:cs typeface="Arial"/>
              </a:rPr>
              <a:t>ati</a:t>
            </a:r>
            <a:r>
              <a:rPr sz="1600" spc="-10" dirty="0">
                <a:solidFill>
                  <a:srgbClr val="3E3E3E"/>
                </a:solidFill>
                <a:latin typeface="Arial"/>
                <a:cs typeface="Arial"/>
              </a:rPr>
              <a:t>o</a:t>
            </a:r>
            <a:r>
              <a:rPr sz="1600" dirty="0">
                <a:solidFill>
                  <a:srgbClr val="3E3E3E"/>
                </a:solidFill>
                <a:latin typeface="Arial"/>
                <a:cs typeface="Arial"/>
              </a:rPr>
              <a:t>n: mas</a:t>
            </a:r>
            <a:r>
              <a:rPr sz="1600" spc="10" dirty="0">
                <a:solidFill>
                  <a:srgbClr val="3E3E3E"/>
                </a:solidFill>
                <a:latin typeface="Arial"/>
                <a:cs typeface="Arial"/>
              </a:rPr>
              <a:t>t</a:t>
            </a:r>
            <a:r>
              <a:rPr sz="1600" dirty="0">
                <a:solidFill>
                  <a:srgbClr val="3E3E3E"/>
                </a:solidFill>
                <a:latin typeface="Arial"/>
                <a:cs typeface="Arial"/>
              </a:rPr>
              <a:t>e</a:t>
            </a:r>
            <a:r>
              <a:rPr sz="1600" spc="5" dirty="0">
                <a:solidFill>
                  <a:srgbClr val="3E3E3E"/>
                </a:solidFill>
                <a:latin typeface="Arial"/>
                <a:cs typeface="Arial"/>
              </a:rPr>
              <a:t>r</a:t>
            </a:r>
            <a:r>
              <a:rPr sz="1600" dirty="0">
                <a:solidFill>
                  <a:srgbClr val="3E3E3E"/>
                </a:solidFill>
                <a:latin typeface="Arial"/>
                <a:cs typeface="Arial"/>
              </a:rPr>
              <a:t>-t</a:t>
            </a:r>
            <a:r>
              <a:rPr sz="1600" spc="-5" dirty="0">
                <a:solidFill>
                  <a:srgbClr val="3E3E3E"/>
                </a:solidFill>
                <a:latin typeface="Arial"/>
                <a:cs typeface="Arial"/>
              </a:rPr>
              <a:t>o</a:t>
            </a:r>
            <a:r>
              <a:rPr sz="1600" dirty="0">
                <a:solidFill>
                  <a:srgbClr val="3E3E3E"/>
                </a:solidFill>
                <a:latin typeface="Arial"/>
                <a:cs typeface="Arial"/>
              </a:rPr>
              <a:t>-sl</a:t>
            </a:r>
            <a:r>
              <a:rPr sz="1600" spc="-10" dirty="0">
                <a:solidFill>
                  <a:srgbClr val="3E3E3E"/>
                </a:solidFill>
                <a:latin typeface="Arial"/>
                <a:cs typeface="Arial"/>
              </a:rPr>
              <a:t>a</a:t>
            </a:r>
            <a:r>
              <a:rPr sz="1600" spc="10" dirty="0">
                <a:solidFill>
                  <a:srgbClr val="3E3E3E"/>
                </a:solidFill>
                <a:latin typeface="Arial"/>
                <a:cs typeface="Arial"/>
              </a:rPr>
              <a:t>v</a:t>
            </a:r>
            <a:r>
              <a:rPr sz="1600" dirty="0">
                <a:solidFill>
                  <a:srgbClr val="3E3E3E"/>
                </a:solidFill>
                <a:latin typeface="Arial"/>
                <a:cs typeface="Arial"/>
              </a:rPr>
              <a:t>e</a:t>
            </a:r>
            <a:endParaRPr sz="1600" dirty="0">
              <a:latin typeface="Arial"/>
              <a:cs typeface="Arial"/>
            </a:endParaRPr>
          </a:p>
          <a:p>
            <a:pPr marL="12700">
              <a:lnSpc>
                <a:spcPct val="100000"/>
              </a:lnSpc>
              <a:spcBef>
                <a:spcPts val="215"/>
              </a:spcBef>
            </a:pPr>
            <a:r>
              <a:rPr sz="1600" dirty="0">
                <a:solidFill>
                  <a:srgbClr val="3E3E3E"/>
                </a:solidFill>
                <a:latin typeface="Arial"/>
                <a:cs typeface="Arial"/>
              </a:rPr>
              <a:t>D</a:t>
            </a:r>
            <a:r>
              <a:rPr sz="1600" spc="-10" dirty="0">
                <a:solidFill>
                  <a:srgbClr val="3E3E3E"/>
                </a:solidFill>
                <a:latin typeface="Arial"/>
                <a:cs typeface="Arial"/>
              </a:rPr>
              <a:t>u</a:t>
            </a:r>
            <a:r>
              <a:rPr sz="1600" spc="5" dirty="0">
                <a:solidFill>
                  <a:srgbClr val="3E3E3E"/>
                </a:solidFill>
                <a:latin typeface="Arial"/>
                <a:cs typeface="Arial"/>
              </a:rPr>
              <a:t>a</a:t>
            </a:r>
            <a:r>
              <a:rPr sz="1600" dirty="0">
                <a:solidFill>
                  <a:srgbClr val="3E3E3E"/>
                </a:solidFill>
                <a:latin typeface="Arial"/>
                <a:cs typeface="Arial"/>
              </a:rPr>
              <a:t>l d</a:t>
            </a:r>
            <a:r>
              <a:rPr sz="1600" spc="-10" dirty="0">
                <a:solidFill>
                  <a:srgbClr val="3E3E3E"/>
                </a:solidFill>
                <a:latin typeface="Arial"/>
                <a:cs typeface="Arial"/>
              </a:rPr>
              <a:t>i</a:t>
            </a:r>
            <a:r>
              <a:rPr sz="1600" dirty="0">
                <a:solidFill>
                  <a:srgbClr val="3E3E3E"/>
                </a:solidFill>
                <a:latin typeface="Arial"/>
                <a:cs typeface="Arial"/>
              </a:rPr>
              <a:t>rect</a:t>
            </a:r>
            <a:r>
              <a:rPr sz="1600" spc="5" dirty="0">
                <a:solidFill>
                  <a:srgbClr val="3E3E3E"/>
                </a:solidFill>
                <a:latin typeface="Arial"/>
                <a:cs typeface="Arial"/>
              </a:rPr>
              <a:t>i</a:t>
            </a:r>
            <a:r>
              <a:rPr sz="1600" dirty="0">
                <a:solidFill>
                  <a:srgbClr val="3E3E3E"/>
                </a:solidFill>
                <a:latin typeface="Arial"/>
                <a:cs typeface="Arial"/>
              </a:rPr>
              <a:t>on</a:t>
            </a:r>
            <a:r>
              <a:rPr sz="1600" spc="5" dirty="0">
                <a:solidFill>
                  <a:srgbClr val="3E3E3E"/>
                </a:solidFill>
                <a:latin typeface="Arial"/>
                <a:cs typeface="Arial"/>
              </a:rPr>
              <a:t> </a:t>
            </a:r>
            <a:r>
              <a:rPr sz="1600" spc="-20" dirty="0">
                <a:solidFill>
                  <a:srgbClr val="3E3E3E"/>
                </a:solidFill>
                <a:latin typeface="Arial"/>
                <a:cs typeface="Arial"/>
              </a:rPr>
              <a:t>w</a:t>
            </a:r>
            <a:r>
              <a:rPr sz="1600" spc="5" dirty="0">
                <a:solidFill>
                  <a:srgbClr val="3E3E3E"/>
                </a:solidFill>
                <a:latin typeface="Arial"/>
                <a:cs typeface="Arial"/>
              </a:rPr>
              <a:t>ou</a:t>
            </a:r>
            <a:r>
              <a:rPr sz="1600" dirty="0">
                <a:solidFill>
                  <a:srgbClr val="3E3E3E"/>
                </a:solidFill>
                <a:latin typeface="Arial"/>
                <a:cs typeface="Arial"/>
              </a:rPr>
              <a:t>ld</a:t>
            </a:r>
            <a:r>
              <a:rPr sz="1600" spc="-10" dirty="0">
                <a:solidFill>
                  <a:srgbClr val="3E3E3E"/>
                </a:solidFill>
                <a:latin typeface="Arial"/>
                <a:cs typeface="Arial"/>
              </a:rPr>
              <a:t> </a:t>
            </a:r>
            <a:r>
              <a:rPr sz="1600" dirty="0">
                <a:solidFill>
                  <a:srgbClr val="3E3E3E"/>
                </a:solidFill>
                <a:latin typeface="Arial"/>
                <a:cs typeface="Arial"/>
              </a:rPr>
              <a:t>be</a:t>
            </a:r>
            <a:r>
              <a:rPr sz="1600" spc="5" dirty="0">
                <a:solidFill>
                  <a:srgbClr val="3E3E3E"/>
                </a:solidFill>
                <a:latin typeface="Arial"/>
                <a:cs typeface="Arial"/>
              </a:rPr>
              <a:t> </a:t>
            </a:r>
            <a:r>
              <a:rPr sz="1600" dirty="0">
                <a:solidFill>
                  <a:srgbClr val="3E3E3E"/>
                </a:solidFill>
                <a:latin typeface="Arial"/>
                <a:cs typeface="Arial"/>
              </a:rPr>
              <a:t>d</a:t>
            </a:r>
            <a:r>
              <a:rPr sz="1600" spc="-10" dirty="0">
                <a:solidFill>
                  <a:srgbClr val="3E3E3E"/>
                </a:solidFill>
                <a:latin typeface="Arial"/>
                <a:cs typeface="Arial"/>
              </a:rPr>
              <a:t>u</a:t>
            </a:r>
            <a:r>
              <a:rPr sz="1600" spc="5" dirty="0">
                <a:solidFill>
                  <a:srgbClr val="3E3E3E"/>
                </a:solidFill>
                <a:latin typeface="Arial"/>
                <a:cs typeface="Arial"/>
              </a:rPr>
              <a:t>a</a:t>
            </a:r>
            <a:r>
              <a:rPr sz="1600" dirty="0">
                <a:solidFill>
                  <a:srgbClr val="3E3E3E"/>
                </a:solidFill>
                <a:latin typeface="Arial"/>
                <a:cs typeface="Arial"/>
              </a:rPr>
              <a:t>l sim</a:t>
            </a:r>
            <a:r>
              <a:rPr sz="1600" spc="-10" dirty="0">
                <a:solidFill>
                  <a:srgbClr val="3E3E3E"/>
                </a:solidFill>
                <a:latin typeface="Arial"/>
                <a:cs typeface="Arial"/>
              </a:rPr>
              <a:t>p</a:t>
            </a:r>
            <a:r>
              <a:rPr sz="1600" dirty="0">
                <a:solidFill>
                  <a:srgbClr val="3E3E3E"/>
                </a:solidFill>
                <a:latin typeface="Arial"/>
                <a:cs typeface="Arial"/>
              </a:rPr>
              <a:t>le</a:t>
            </a:r>
            <a:r>
              <a:rPr sz="1600" spc="-10" dirty="0">
                <a:solidFill>
                  <a:srgbClr val="3E3E3E"/>
                </a:solidFill>
                <a:latin typeface="Arial"/>
                <a:cs typeface="Arial"/>
              </a:rPr>
              <a:t>x</a:t>
            </a:r>
            <a:r>
              <a:rPr sz="1600" dirty="0">
                <a:solidFill>
                  <a:srgbClr val="3E3E3E"/>
                </a:solidFill>
                <a:latin typeface="Arial"/>
                <a:cs typeface="Arial"/>
              </a:rPr>
              <a:t>;</a:t>
            </a:r>
            <a:r>
              <a:rPr sz="1600" spc="5" dirty="0">
                <a:solidFill>
                  <a:srgbClr val="3E3E3E"/>
                </a:solidFill>
                <a:latin typeface="Arial"/>
                <a:cs typeface="Arial"/>
              </a:rPr>
              <a:t> i</a:t>
            </a:r>
            <a:r>
              <a:rPr sz="1600" dirty="0">
                <a:solidFill>
                  <a:srgbClr val="3E3E3E"/>
                </a:solidFill>
                <a:latin typeface="Arial"/>
                <a:cs typeface="Arial"/>
              </a:rPr>
              <a:t>n</a:t>
            </a:r>
            <a:r>
              <a:rPr sz="1600" spc="-10" dirty="0">
                <a:solidFill>
                  <a:srgbClr val="3E3E3E"/>
                </a:solidFill>
                <a:latin typeface="Arial"/>
                <a:cs typeface="Arial"/>
              </a:rPr>
              <a:t>d</a:t>
            </a:r>
            <a:r>
              <a:rPr sz="1600" dirty="0">
                <a:solidFill>
                  <a:srgbClr val="3E3E3E"/>
                </a:solidFill>
                <a:latin typeface="Arial"/>
                <a:cs typeface="Arial"/>
              </a:rPr>
              <a:t>i</a:t>
            </a:r>
            <a:r>
              <a:rPr sz="1600" spc="5" dirty="0">
                <a:solidFill>
                  <a:srgbClr val="3E3E3E"/>
                </a:solidFill>
                <a:latin typeface="Arial"/>
                <a:cs typeface="Arial"/>
              </a:rPr>
              <a:t>v</a:t>
            </a:r>
            <a:r>
              <a:rPr sz="1600" dirty="0">
                <a:solidFill>
                  <a:srgbClr val="3E3E3E"/>
                </a:solidFill>
                <a:latin typeface="Arial"/>
                <a:cs typeface="Arial"/>
              </a:rPr>
              <a:t>idu</a:t>
            </a:r>
            <a:r>
              <a:rPr sz="1600" spc="-10" dirty="0">
                <a:solidFill>
                  <a:srgbClr val="3E3E3E"/>
                </a:solidFill>
                <a:latin typeface="Arial"/>
                <a:cs typeface="Arial"/>
              </a:rPr>
              <a:t>a</a:t>
            </a:r>
            <a:r>
              <a:rPr sz="1600" dirty="0">
                <a:solidFill>
                  <a:srgbClr val="3E3E3E"/>
                </a:solidFill>
                <a:latin typeface="Arial"/>
                <a:cs typeface="Arial"/>
              </a:rPr>
              <a:t>l c</a:t>
            </a:r>
            <a:r>
              <a:rPr sz="1600" spc="5" dirty="0">
                <a:solidFill>
                  <a:srgbClr val="3E3E3E"/>
                </a:solidFill>
                <a:latin typeface="Arial"/>
                <a:cs typeface="Arial"/>
              </a:rPr>
              <a:t>h</a:t>
            </a:r>
            <a:r>
              <a:rPr sz="1600" dirty="0">
                <a:solidFill>
                  <a:srgbClr val="3E3E3E"/>
                </a:solidFill>
                <a:latin typeface="Arial"/>
                <a:cs typeface="Arial"/>
              </a:rPr>
              <a:t>ann</a:t>
            </a:r>
            <a:r>
              <a:rPr sz="1600" spc="-10" dirty="0">
                <a:solidFill>
                  <a:srgbClr val="3E3E3E"/>
                </a:solidFill>
                <a:latin typeface="Arial"/>
                <a:cs typeface="Arial"/>
              </a:rPr>
              <a:t>e</a:t>
            </a:r>
            <a:r>
              <a:rPr sz="1600" dirty="0">
                <a:solidFill>
                  <a:srgbClr val="3E3E3E"/>
                </a:solidFill>
                <a:latin typeface="Arial"/>
                <a:cs typeface="Arial"/>
              </a:rPr>
              <a:t>ls, </a:t>
            </a:r>
            <a:r>
              <a:rPr sz="1600" spc="5" dirty="0">
                <a:solidFill>
                  <a:srgbClr val="3E3E3E"/>
                </a:solidFill>
                <a:latin typeface="Arial"/>
                <a:cs typeface="Arial"/>
              </a:rPr>
              <a:t>f</a:t>
            </a:r>
            <a:r>
              <a:rPr sz="1600" dirty="0">
                <a:solidFill>
                  <a:srgbClr val="3E3E3E"/>
                </a:solidFill>
                <a:latin typeface="Arial"/>
                <a:cs typeface="Arial"/>
              </a:rPr>
              <a:t>or </a:t>
            </a:r>
            <a:r>
              <a:rPr sz="1600" spc="-10" dirty="0">
                <a:solidFill>
                  <a:srgbClr val="3E3E3E"/>
                </a:solidFill>
                <a:latin typeface="Arial"/>
                <a:cs typeface="Arial"/>
              </a:rPr>
              <a:t>e</a:t>
            </a:r>
            <a:r>
              <a:rPr sz="1600" dirty="0">
                <a:solidFill>
                  <a:srgbClr val="3E3E3E"/>
                </a:solidFill>
                <a:latin typeface="Arial"/>
                <a:cs typeface="Arial"/>
              </a:rPr>
              <a:t>xample</a:t>
            </a:r>
            <a:endParaRPr sz="1600" dirty="0">
              <a:latin typeface="Arial"/>
              <a:cs typeface="Arial"/>
            </a:endParaRPr>
          </a:p>
        </p:txBody>
      </p:sp>
      <p:sp>
        <p:nvSpPr>
          <p:cNvPr id="8" name="object 11">
            <a:extLst>
              <a:ext uri="{FF2B5EF4-FFF2-40B4-BE49-F238E27FC236}">
                <a16:creationId xmlns:a16="http://schemas.microsoft.com/office/drawing/2014/main" id="{4EE2842B-A1A7-4154-A85A-758A0D766612}"/>
              </a:ext>
            </a:extLst>
          </p:cNvPr>
          <p:cNvSpPr txBox="1"/>
          <p:nvPr/>
        </p:nvSpPr>
        <p:spPr>
          <a:xfrm>
            <a:off x="838200" y="2522547"/>
            <a:ext cx="1100455" cy="280035"/>
          </a:xfrm>
          <a:prstGeom prst="rect">
            <a:avLst/>
          </a:prstGeom>
        </p:spPr>
        <p:txBody>
          <a:bodyPr vert="horz" wrap="square" lIns="0" tIns="0" rIns="0" bIns="0" rtlCol="0">
            <a:spAutoFit/>
          </a:bodyPr>
          <a:lstStyle/>
          <a:p>
            <a:pPr marL="12700">
              <a:lnSpc>
                <a:spcPct val="100000"/>
              </a:lnSpc>
            </a:pPr>
            <a:r>
              <a:rPr dirty="0">
                <a:solidFill>
                  <a:srgbClr val="404040"/>
                </a:solidFill>
                <a:latin typeface="Arial"/>
                <a:cs typeface="Arial"/>
              </a:rPr>
              <a:t>Data</a:t>
            </a:r>
            <a:r>
              <a:rPr spc="-10" dirty="0">
                <a:solidFill>
                  <a:srgbClr val="404040"/>
                </a:solidFill>
                <a:latin typeface="Arial"/>
                <a:cs typeface="Arial"/>
              </a:rPr>
              <a:t> </a:t>
            </a:r>
            <a:r>
              <a:rPr dirty="0">
                <a:solidFill>
                  <a:srgbClr val="404040"/>
                </a:solidFill>
                <a:latin typeface="Arial"/>
                <a:cs typeface="Arial"/>
              </a:rPr>
              <a:t>only</a:t>
            </a:r>
            <a:endParaRPr dirty="0">
              <a:latin typeface="Arial"/>
              <a:cs typeface="Arial"/>
            </a:endParaRPr>
          </a:p>
        </p:txBody>
      </p:sp>
      <p:sp>
        <p:nvSpPr>
          <p:cNvPr id="9" name="object 13">
            <a:extLst>
              <a:ext uri="{FF2B5EF4-FFF2-40B4-BE49-F238E27FC236}">
                <a16:creationId xmlns:a16="http://schemas.microsoft.com/office/drawing/2014/main" id="{C7E18332-3B60-40BC-B659-82F9CE336C2E}"/>
              </a:ext>
            </a:extLst>
          </p:cNvPr>
          <p:cNvSpPr txBox="1"/>
          <p:nvPr/>
        </p:nvSpPr>
        <p:spPr>
          <a:xfrm>
            <a:off x="1054608" y="2849865"/>
            <a:ext cx="5093335" cy="1459865"/>
          </a:xfrm>
          <a:prstGeom prst="rect">
            <a:avLst/>
          </a:prstGeom>
        </p:spPr>
        <p:txBody>
          <a:bodyPr vert="horz" wrap="square" lIns="0" tIns="0" rIns="0" bIns="0" rtlCol="0">
            <a:spAutoFit/>
          </a:bodyPr>
          <a:lstStyle/>
          <a:p>
            <a:pPr marL="12700" marR="2864485">
              <a:lnSpc>
                <a:spcPct val="110000"/>
              </a:lnSpc>
            </a:pPr>
            <a:r>
              <a:rPr sz="1600" dirty="0">
                <a:solidFill>
                  <a:srgbClr val="3E3E3E"/>
                </a:solidFill>
                <a:latin typeface="Arial"/>
                <a:cs typeface="Arial"/>
              </a:rPr>
              <a:t>No</a:t>
            </a:r>
            <a:r>
              <a:rPr sz="1600" spc="-10" dirty="0">
                <a:solidFill>
                  <a:srgbClr val="3E3E3E"/>
                </a:solidFill>
                <a:latin typeface="Arial"/>
                <a:cs typeface="Arial"/>
              </a:rPr>
              <a:t> </a:t>
            </a:r>
            <a:r>
              <a:rPr sz="1600" dirty="0">
                <a:solidFill>
                  <a:srgbClr val="3E3E3E"/>
                </a:solidFill>
                <a:latin typeface="Arial"/>
                <a:cs typeface="Arial"/>
              </a:rPr>
              <a:t>addr</a:t>
            </a:r>
            <a:r>
              <a:rPr sz="1600" spc="-10" dirty="0">
                <a:solidFill>
                  <a:srgbClr val="3E3E3E"/>
                </a:solidFill>
                <a:latin typeface="Arial"/>
                <a:cs typeface="Arial"/>
              </a:rPr>
              <a:t>e</a:t>
            </a:r>
            <a:r>
              <a:rPr sz="1600" dirty="0">
                <a:solidFill>
                  <a:srgbClr val="3E3E3E"/>
                </a:solidFill>
                <a:latin typeface="Arial"/>
                <a:cs typeface="Arial"/>
              </a:rPr>
              <a:t>ss c</a:t>
            </a:r>
            <a:r>
              <a:rPr sz="1600" spc="5" dirty="0">
                <a:solidFill>
                  <a:srgbClr val="3E3E3E"/>
                </a:solidFill>
                <a:latin typeface="Arial"/>
                <a:cs typeface="Arial"/>
              </a:rPr>
              <a:t>h</a:t>
            </a:r>
            <a:r>
              <a:rPr sz="1600" dirty="0">
                <a:solidFill>
                  <a:srgbClr val="3E3E3E"/>
                </a:solidFill>
                <a:latin typeface="Arial"/>
                <a:cs typeface="Arial"/>
              </a:rPr>
              <a:t>a</a:t>
            </a:r>
            <a:r>
              <a:rPr sz="1600" spc="-10" dirty="0">
                <a:solidFill>
                  <a:srgbClr val="3E3E3E"/>
                </a:solidFill>
                <a:latin typeface="Arial"/>
                <a:cs typeface="Arial"/>
              </a:rPr>
              <a:t>n</a:t>
            </a:r>
            <a:r>
              <a:rPr sz="1600" spc="5" dirty="0">
                <a:solidFill>
                  <a:srgbClr val="3E3E3E"/>
                </a:solidFill>
                <a:latin typeface="Arial"/>
                <a:cs typeface="Arial"/>
              </a:rPr>
              <a:t>n</a:t>
            </a:r>
            <a:r>
              <a:rPr sz="1600" dirty="0">
                <a:solidFill>
                  <a:srgbClr val="3E3E3E"/>
                </a:solidFill>
                <a:latin typeface="Arial"/>
                <a:cs typeface="Arial"/>
              </a:rPr>
              <a:t>el Mi</a:t>
            </a:r>
            <a:r>
              <a:rPr sz="1600" spc="-10" dirty="0">
                <a:solidFill>
                  <a:srgbClr val="3E3E3E"/>
                </a:solidFill>
                <a:latin typeface="Arial"/>
                <a:cs typeface="Arial"/>
              </a:rPr>
              <a:t>n</a:t>
            </a:r>
            <a:r>
              <a:rPr sz="1600" dirty="0">
                <a:solidFill>
                  <a:srgbClr val="3E3E3E"/>
                </a:solidFill>
                <a:latin typeface="Arial"/>
                <a:cs typeface="Arial"/>
              </a:rPr>
              <a:t>im</a:t>
            </a:r>
            <a:r>
              <a:rPr sz="1600" spc="-10" dirty="0">
                <a:solidFill>
                  <a:srgbClr val="3E3E3E"/>
                </a:solidFill>
                <a:latin typeface="Arial"/>
                <a:cs typeface="Arial"/>
              </a:rPr>
              <a:t>u</a:t>
            </a:r>
            <a:r>
              <a:rPr sz="1600" dirty="0">
                <a:solidFill>
                  <a:srgbClr val="3E3E3E"/>
                </a:solidFill>
                <a:latin typeface="Arial"/>
                <a:cs typeface="Arial"/>
              </a:rPr>
              <a:t>m </a:t>
            </a:r>
            <a:r>
              <a:rPr sz="1600" spc="10" dirty="0">
                <a:solidFill>
                  <a:srgbClr val="3E3E3E"/>
                </a:solidFill>
                <a:latin typeface="Arial"/>
                <a:cs typeface="Arial"/>
              </a:rPr>
              <a:t>c</a:t>
            </a:r>
            <a:r>
              <a:rPr sz="1600" dirty="0">
                <a:solidFill>
                  <a:srgbClr val="3E3E3E"/>
                </a:solidFill>
                <a:latin typeface="Arial"/>
                <a:cs typeface="Arial"/>
              </a:rPr>
              <a:t>o</a:t>
            </a:r>
            <a:r>
              <a:rPr sz="1600" spc="-10" dirty="0">
                <a:solidFill>
                  <a:srgbClr val="3E3E3E"/>
                </a:solidFill>
                <a:latin typeface="Arial"/>
                <a:cs typeface="Arial"/>
              </a:rPr>
              <a:t>n</a:t>
            </a: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ol U</a:t>
            </a:r>
            <a:r>
              <a:rPr sz="1600" spc="-10" dirty="0">
                <a:solidFill>
                  <a:srgbClr val="3E3E3E"/>
                </a:solidFill>
                <a:latin typeface="Arial"/>
                <a:cs typeface="Arial"/>
              </a:rPr>
              <a:t>n</a:t>
            </a:r>
            <a:r>
              <a:rPr sz="1600" dirty="0">
                <a:solidFill>
                  <a:srgbClr val="3E3E3E"/>
                </a:solidFill>
                <a:latin typeface="Arial"/>
                <a:cs typeface="Arial"/>
              </a:rPr>
              <a:t>l</a:t>
            </a:r>
            <a:r>
              <a:rPr sz="1600" spc="-10" dirty="0">
                <a:solidFill>
                  <a:srgbClr val="3E3E3E"/>
                </a:solidFill>
                <a:latin typeface="Arial"/>
                <a:cs typeface="Arial"/>
              </a:rPr>
              <a:t>i</a:t>
            </a:r>
            <a:r>
              <a:rPr sz="1600" spc="10" dirty="0">
                <a:solidFill>
                  <a:srgbClr val="3E3E3E"/>
                </a:solidFill>
                <a:latin typeface="Arial"/>
                <a:cs typeface="Arial"/>
              </a:rPr>
              <a:t>m</a:t>
            </a:r>
            <a:r>
              <a:rPr sz="1600" dirty="0">
                <a:solidFill>
                  <a:srgbClr val="3E3E3E"/>
                </a:solidFill>
                <a:latin typeface="Arial"/>
                <a:cs typeface="Arial"/>
              </a:rPr>
              <a:t>ited</a:t>
            </a:r>
            <a:r>
              <a:rPr sz="1600" spc="-10" dirty="0">
                <a:solidFill>
                  <a:srgbClr val="3E3E3E"/>
                </a:solidFill>
                <a:latin typeface="Arial"/>
                <a:cs typeface="Arial"/>
              </a:rPr>
              <a:t> </a:t>
            </a:r>
            <a:r>
              <a:rPr sz="1600" spc="5" dirty="0">
                <a:solidFill>
                  <a:srgbClr val="3E3E3E"/>
                </a:solidFill>
                <a:latin typeface="Arial"/>
                <a:cs typeface="Arial"/>
              </a:rPr>
              <a:t>b</a:t>
            </a:r>
            <a:r>
              <a:rPr sz="1600" dirty="0">
                <a:solidFill>
                  <a:srgbClr val="3E3E3E"/>
                </a:solidFill>
                <a:latin typeface="Arial"/>
                <a:cs typeface="Arial"/>
              </a:rPr>
              <a:t>urst l</a:t>
            </a:r>
            <a:r>
              <a:rPr sz="1600" spc="-10" dirty="0">
                <a:solidFill>
                  <a:srgbClr val="3E3E3E"/>
                </a:solidFill>
                <a:latin typeface="Arial"/>
                <a:cs typeface="Arial"/>
              </a:rPr>
              <a:t>e</a:t>
            </a:r>
            <a:r>
              <a:rPr sz="1600" dirty="0">
                <a:solidFill>
                  <a:srgbClr val="3E3E3E"/>
                </a:solidFill>
                <a:latin typeface="Arial"/>
                <a:cs typeface="Arial"/>
              </a:rPr>
              <a:t>n</a:t>
            </a:r>
            <a:r>
              <a:rPr sz="1600" spc="-10" dirty="0">
                <a:solidFill>
                  <a:srgbClr val="3E3E3E"/>
                </a:solidFill>
                <a:latin typeface="Arial"/>
                <a:cs typeface="Arial"/>
              </a:rPr>
              <a:t>g</a:t>
            </a:r>
            <a:r>
              <a:rPr sz="1600" dirty="0">
                <a:solidFill>
                  <a:srgbClr val="3E3E3E"/>
                </a:solidFill>
                <a:latin typeface="Arial"/>
                <a:cs typeface="Arial"/>
              </a:rPr>
              <a:t>th</a:t>
            </a:r>
            <a:endParaRPr sz="1600" dirty="0">
              <a:latin typeface="Arial"/>
              <a:cs typeface="Arial"/>
            </a:endParaRPr>
          </a:p>
          <a:p>
            <a:pPr marL="12700" marR="5080">
              <a:lnSpc>
                <a:spcPts val="2380"/>
              </a:lnSpc>
              <a:spcBef>
                <a:spcPts val="100"/>
              </a:spcBef>
            </a:pPr>
            <a:r>
              <a:rPr sz="1600" dirty="0">
                <a:solidFill>
                  <a:srgbClr val="3E3E3E"/>
                </a:solidFill>
                <a:latin typeface="Arial"/>
                <a:cs typeface="Arial"/>
              </a:rPr>
              <a:t>Si</a:t>
            </a:r>
            <a:r>
              <a:rPr sz="1600" spc="-10" dirty="0">
                <a:solidFill>
                  <a:srgbClr val="3E3E3E"/>
                </a:solidFill>
                <a:latin typeface="Arial"/>
                <a:cs typeface="Arial"/>
              </a:rPr>
              <a:t>d</a:t>
            </a:r>
            <a:r>
              <a:rPr sz="1600" spc="5" dirty="0">
                <a:solidFill>
                  <a:srgbClr val="3E3E3E"/>
                </a:solidFill>
                <a:latin typeface="Arial"/>
                <a:cs typeface="Arial"/>
              </a:rPr>
              <a:t>e</a:t>
            </a:r>
            <a:r>
              <a:rPr sz="1600" dirty="0">
                <a:solidFill>
                  <a:srgbClr val="3E3E3E"/>
                </a:solidFill>
                <a:latin typeface="Arial"/>
                <a:cs typeface="Arial"/>
              </a:rPr>
              <a:t>band</a:t>
            </a:r>
            <a:r>
              <a:rPr sz="1600" spc="-10" dirty="0">
                <a:solidFill>
                  <a:srgbClr val="3E3E3E"/>
                </a:solidFill>
                <a:latin typeface="Arial"/>
                <a:cs typeface="Arial"/>
              </a:rPr>
              <a:t> </a:t>
            </a:r>
            <a:r>
              <a:rPr sz="1600" dirty="0">
                <a:solidFill>
                  <a:srgbClr val="3E3E3E"/>
                </a:solidFill>
                <a:latin typeface="Arial"/>
                <a:cs typeface="Arial"/>
              </a:rPr>
              <a:t>si</a:t>
            </a:r>
            <a:r>
              <a:rPr sz="1600" spc="5" dirty="0">
                <a:solidFill>
                  <a:srgbClr val="3E3E3E"/>
                </a:solidFill>
                <a:latin typeface="Arial"/>
                <a:cs typeface="Arial"/>
              </a:rPr>
              <a:t>gn</a:t>
            </a:r>
            <a:r>
              <a:rPr sz="1600" dirty="0">
                <a:solidFill>
                  <a:srgbClr val="3E3E3E"/>
                </a:solidFill>
                <a:latin typeface="Arial"/>
                <a:cs typeface="Arial"/>
              </a:rPr>
              <a:t>a</a:t>
            </a:r>
            <a:r>
              <a:rPr sz="1600" spc="-10" dirty="0">
                <a:solidFill>
                  <a:srgbClr val="3E3E3E"/>
                </a:solidFill>
                <a:latin typeface="Arial"/>
                <a:cs typeface="Arial"/>
              </a:rPr>
              <a:t>l</a:t>
            </a:r>
            <a:r>
              <a:rPr sz="1600" dirty="0">
                <a:solidFill>
                  <a:srgbClr val="3E3E3E"/>
                </a:solidFill>
                <a:latin typeface="Arial"/>
                <a:cs typeface="Arial"/>
              </a:rPr>
              <a:t>s o</a:t>
            </a:r>
            <a:r>
              <a:rPr sz="1600" spc="-10" dirty="0">
                <a:solidFill>
                  <a:srgbClr val="3E3E3E"/>
                </a:solidFill>
                <a:latin typeface="Arial"/>
                <a:cs typeface="Arial"/>
              </a:rPr>
              <a:t>p</a:t>
            </a:r>
            <a:r>
              <a:rPr sz="1600" dirty="0">
                <a:solidFill>
                  <a:srgbClr val="3E3E3E"/>
                </a:solidFill>
                <a:latin typeface="Arial"/>
                <a:cs typeface="Arial"/>
              </a:rPr>
              <a:t>t</a:t>
            </a:r>
            <a:r>
              <a:rPr sz="1600" spc="10" dirty="0">
                <a:solidFill>
                  <a:srgbClr val="3E3E3E"/>
                </a:solidFill>
                <a:latin typeface="Arial"/>
                <a:cs typeface="Arial"/>
              </a:rPr>
              <a:t>i</a:t>
            </a:r>
            <a:r>
              <a:rPr sz="1600" dirty="0">
                <a:solidFill>
                  <a:srgbClr val="3E3E3E"/>
                </a:solidFill>
                <a:latin typeface="Arial"/>
                <a:cs typeface="Arial"/>
              </a:rPr>
              <a:t>ona</a:t>
            </a:r>
            <a:r>
              <a:rPr sz="1600" spc="-10" dirty="0">
                <a:solidFill>
                  <a:srgbClr val="3E3E3E"/>
                </a:solidFill>
                <a:latin typeface="Arial"/>
                <a:cs typeface="Arial"/>
              </a:rPr>
              <a:t>l</a:t>
            </a:r>
            <a:r>
              <a:rPr sz="1600" spc="5" dirty="0">
                <a:solidFill>
                  <a:srgbClr val="3E3E3E"/>
                </a:solidFill>
                <a:latin typeface="Arial"/>
                <a:cs typeface="Arial"/>
              </a:rPr>
              <a:t>l</a:t>
            </a:r>
            <a:r>
              <a:rPr sz="1600" dirty="0">
                <a:solidFill>
                  <a:srgbClr val="3E3E3E"/>
                </a:solidFill>
                <a:latin typeface="Arial"/>
                <a:cs typeface="Arial"/>
              </a:rPr>
              <a:t>y</a:t>
            </a:r>
            <a:r>
              <a:rPr sz="1600" spc="-15" dirty="0">
                <a:solidFill>
                  <a:srgbClr val="3E3E3E"/>
                </a:solidFill>
                <a:latin typeface="Arial"/>
                <a:cs typeface="Arial"/>
              </a:rPr>
              <a:t> </a:t>
            </a:r>
            <a:r>
              <a:rPr sz="1600" spc="5" dirty="0">
                <a:solidFill>
                  <a:srgbClr val="3E3E3E"/>
                </a:solidFill>
                <a:latin typeface="Arial"/>
                <a:cs typeface="Arial"/>
              </a:rPr>
              <a:t>u</a:t>
            </a:r>
            <a:r>
              <a:rPr sz="1600" dirty="0">
                <a:solidFill>
                  <a:srgbClr val="3E3E3E"/>
                </a:solidFill>
                <a:latin typeface="Arial"/>
                <a:cs typeface="Arial"/>
              </a:rPr>
              <a:t>sed</a:t>
            </a:r>
            <a:r>
              <a:rPr sz="1600" spc="-10" dirty="0">
                <a:solidFill>
                  <a:srgbClr val="3E3E3E"/>
                </a:solidFill>
                <a:latin typeface="Arial"/>
                <a:cs typeface="Arial"/>
              </a:rPr>
              <a:t> </a:t>
            </a:r>
            <a:r>
              <a:rPr sz="1600" spc="5" dirty="0">
                <a:solidFill>
                  <a:srgbClr val="3E3E3E"/>
                </a:solidFill>
                <a:latin typeface="Arial"/>
                <a:cs typeface="Arial"/>
              </a:rPr>
              <a:t>t</a:t>
            </a:r>
            <a:r>
              <a:rPr sz="1600" dirty="0">
                <a:solidFill>
                  <a:srgbClr val="3E3E3E"/>
                </a:solidFill>
                <a:latin typeface="Arial"/>
                <a:cs typeface="Arial"/>
              </a:rPr>
              <a:t>o c</a:t>
            </a:r>
            <a:r>
              <a:rPr sz="1600" spc="-10" dirty="0">
                <a:solidFill>
                  <a:srgbClr val="3E3E3E"/>
                </a:solidFill>
                <a:latin typeface="Arial"/>
                <a:cs typeface="Arial"/>
              </a:rPr>
              <a:t>o</a:t>
            </a:r>
            <a:r>
              <a:rPr sz="1600" spc="5" dirty="0">
                <a:solidFill>
                  <a:srgbClr val="3E3E3E"/>
                </a:solidFill>
                <a:latin typeface="Arial"/>
                <a:cs typeface="Arial"/>
              </a:rPr>
              <a:t>n</a:t>
            </a:r>
            <a:r>
              <a:rPr sz="1600" dirty="0">
                <a:solidFill>
                  <a:srgbClr val="3E3E3E"/>
                </a:solidFill>
                <a:latin typeface="Arial"/>
                <a:cs typeface="Arial"/>
              </a:rPr>
              <a:t>d</a:t>
            </a:r>
            <a:r>
              <a:rPr sz="1600" spc="-10" dirty="0">
                <a:solidFill>
                  <a:srgbClr val="3E3E3E"/>
                </a:solidFill>
                <a:latin typeface="Arial"/>
                <a:cs typeface="Arial"/>
              </a:rPr>
              <a:t>i</a:t>
            </a:r>
            <a:r>
              <a:rPr sz="1600" dirty="0">
                <a:solidFill>
                  <a:srgbClr val="3E3E3E"/>
                </a:solidFill>
                <a:latin typeface="Arial"/>
                <a:cs typeface="Arial"/>
              </a:rPr>
              <a:t>ti</a:t>
            </a:r>
            <a:r>
              <a:rPr sz="1600" spc="5" dirty="0">
                <a:solidFill>
                  <a:srgbClr val="3E3E3E"/>
                </a:solidFill>
                <a:latin typeface="Arial"/>
                <a:cs typeface="Arial"/>
              </a:rPr>
              <a:t>o</a:t>
            </a:r>
            <a:r>
              <a:rPr sz="1600" dirty="0">
                <a:solidFill>
                  <a:srgbClr val="3E3E3E"/>
                </a:solidFill>
                <a:latin typeface="Arial"/>
                <a:cs typeface="Arial"/>
              </a:rPr>
              <a:t>n </a:t>
            </a:r>
            <a:r>
              <a:rPr sz="1600" spc="-10" dirty="0">
                <a:solidFill>
                  <a:srgbClr val="3E3E3E"/>
                </a:solidFill>
                <a:latin typeface="Arial"/>
                <a:cs typeface="Arial"/>
              </a:rPr>
              <a:t>d</a:t>
            </a:r>
            <a:r>
              <a:rPr sz="1600" dirty="0">
                <a:solidFill>
                  <a:srgbClr val="3E3E3E"/>
                </a:solidFill>
                <a:latin typeface="Arial"/>
                <a:cs typeface="Arial"/>
              </a:rPr>
              <a:t>ata C</a:t>
            </a:r>
            <a:r>
              <a:rPr sz="1600" spc="-10" dirty="0">
                <a:solidFill>
                  <a:srgbClr val="3E3E3E"/>
                </a:solidFill>
                <a:latin typeface="Arial"/>
                <a:cs typeface="Arial"/>
              </a:rPr>
              <a:t>o</a:t>
            </a:r>
            <a:r>
              <a:rPr sz="1600" dirty="0">
                <a:solidFill>
                  <a:srgbClr val="3E3E3E"/>
                </a:solidFill>
                <a:latin typeface="Arial"/>
                <a:cs typeface="Arial"/>
              </a:rPr>
              <a:t>ntents of data</a:t>
            </a:r>
            <a:r>
              <a:rPr sz="1600" spc="-10"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t</a:t>
            </a:r>
            <a:r>
              <a:rPr sz="1600" dirty="0">
                <a:solidFill>
                  <a:srgbClr val="3E3E3E"/>
                </a:solidFill>
                <a:latin typeface="Arial"/>
                <a:cs typeface="Arial"/>
              </a:rPr>
              <a:t>re</a:t>
            </a:r>
            <a:r>
              <a:rPr sz="1600" spc="-10" dirty="0">
                <a:solidFill>
                  <a:srgbClr val="3E3E3E"/>
                </a:solidFill>
                <a:latin typeface="Arial"/>
                <a:cs typeface="Arial"/>
              </a:rPr>
              <a:t>a</a:t>
            </a:r>
            <a:r>
              <a:rPr sz="1600" dirty="0">
                <a:solidFill>
                  <a:srgbClr val="3E3E3E"/>
                </a:solidFill>
                <a:latin typeface="Arial"/>
                <a:cs typeface="Arial"/>
              </a:rPr>
              <a:t>m int</a:t>
            </a:r>
            <a:r>
              <a:rPr sz="1600" spc="-10" dirty="0">
                <a:solidFill>
                  <a:srgbClr val="3E3E3E"/>
                </a:solidFill>
                <a:latin typeface="Arial"/>
                <a:cs typeface="Arial"/>
              </a:rPr>
              <a:t>e</a:t>
            </a:r>
            <a:r>
              <a:rPr sz="1600" dirty="0">
                <a:solidFill>
                  <a:srgbClr val="3E3E3E"/>
                </a:solidFill>
                <a:latin typeface="Arial"/>
                <a:cs typeface="Arial"/>
              </a:rPr>
              <a:t>r</a:t>
            </a:r>
            <a:r>
              <a:rPr sz="1600" spc="5" dirty="0">
                <a:solidFill>
                  <a:srgbClr val="3E3E3E"/>
                </a:solidFill>
                <a:latin typeface="Arial"/>
                <a:cs typeface="Arial"/>
              </a:rPr>
              <a:t>p</a:t>
            </a:r>
            <a:r>
              <a:rPr sz="1600" dirty="0">
                <a:solidFill>
                  <a:srgbClr val="3E3E3E"/>
                </a:solidFill>
                <a:latin typeface="Arial"/>
                <a:cs typeface="Arial"/>
              </a:rPr>
              <a:t>ret</a:t>
            </a:r>
            <a:r>
              <a:rPr sz="1600" spc="-10" dirty="0">
                <a:solidFill>
                  <a:srgbClr val="3E3E3E"/>
                </a:solidFill>
                <a:latin typeface="Arial"/>
                <a:cs typeface="Arial"/>
              </a:rPr>
              <a:t>e</a:t>
            </a:r>
            <a:r>
              <a:rPr sz="1600" dirty="0">
                <a:solidFill>
                  <a:srgbClr val="3E3E3E"/>
                </a:solidFill>
                <a:latin typeface="Arial"/>
                <a:cs typeface="Arial"/>
              </a:rPr>
              <a:t>d by</a:t>
            </a:r>
            <a:r>
              <a:rPr sz="1600" spc="-15" dirty="0">
                <a:solidFill>
                  <a:srgbClr val="3E3E3E"/>
                </a:solidFill>
                <a:latin typeface="Arial"/>
                <a:cs typeface="Arial"/>
              </a:rPr>
              <a:t> </a:t>
            </a:r>
            <a:r>
              <a:rPr sz="1600" dirty="0">
                <a:solidFill>
                  <a:srgbClr val="3E3E3E"/>
                </a:solidFill>
                <a:latin typeface="Arial"/>
                <a:cs typeface="Arial"/>
              </a:rPr>
              <a:t>sla</a:t>
            </a:r>
            <a:r>
              <a:rPr sz="1600" spc="5" dirty="0">
                <a:solidFill>
                  <a:srgbClr val="3E3E3E"/>
                </a:solidFill>
                <a:latin typeface="Arial"/>
                <a:cs typeface="Arial"/>
              </a:rPr>
              <a:t>v</a:t>
            </a:r>
            <a:r>
              <a:rPr sz="1600" dirty="0">
                <a:solidFill>
                  <a:srgbClr val="3E3E3E"/>
                </a:solidFill>
                <a:latin typeface="Arial"/>
                <a:cs typeface="Arial"/>
              </a:rPr>
              <a:t>e</a:t>
            </a:r>
            <a:endParaRPr sz="1600" dirty="0">
              <a:latin typeface="Arial"/>
              <a:cs typeface="Arial"/>
            </a:endParaRPr>
          </a:p>
        </p:txBody>
      </p:sp>
      <p:sp>
        <p:nvSpPr>
          <p:cNvPr id="10" name="object 18">
            <a:extLst>
              <a:ext uri="{FF2B5EF4-FFF2-40B4-BE49-F238E27FC236}">
                <a16:creationId xmlns:a16="http://schemas.microsoft.com/office/drawing/2014/main" id="{808B4E61-61CE-4DFA-BF45-7F8406D7FC71}"/>
              </a:ext>
            </a:extLst>
          </p:cNvPr>
          <p:cNvSpPr/>
          <p:nvPr/>
        </p:nvSpPr>
        <p:spPr>
          <a:xfrm>
            <a:off x="2580513" y="4357013"/>
            <a:ext cx="7134859" cy="17983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158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39</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MicroBlaze</a:t>
            </a:r>
            <a:endParaRPr lang="en-US" b="1" dirty="0"/>
          </a:p>
        </p:txBody>
      </p:sp>
    </p:spTree>
    <p:extLst>
      <p:ext uri="{BB962C8B-B14F-4D97-AF65-F5344CB8AC3E}">
        <p14:creationId xmlns:p14="http://schemas.microsoft.com/office/powerpoint/2010/main" val="335317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2405062" y="2270125"/>
            <a:ext cx="9144000" cy="2387600"/>
          </a:xfrm>
        </p:spPr>
        <p:txBody>
          <a:bodyPr/>
          <a:lstStyle/>
          <a:p>
            <a:r>
              <a:rPr lang="en-US" dirty="0">
                <a:solidFill>
                  <a:schemeClr val="bg1"/>
                </a:solidFill>
              </a:rPr>
              <a:t>Hard and Soft Processor Cores</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a:t>
            </a:fld>
            <a:endParaRPr lang="en-US" dirty="0"/>
          </a:p>
        </p:txBody>
      </p:sp>
    </p:spTree>
    <p:extLst>
      <p:ext uri="{BB962C8B-B14F-4D97-AF65-F5344CB8AC3E}">
        <p14:creationId xmlns:p14="http://schemas.microsoft.com/office/powerpoint/2010/main" val="3132703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C70B-A9B3-4836-8BD3-A58F1BDEBFC9}"/>
              </a:ext>
            </a:extLst>
          </p:cNvPr>
          <p:cNvSpPr>
            <a:spLocks noGrp="1"/>
          </p:cNvSpPr>
          <p:nvPr>
            <p:ph type="title"/>
          </p:nvPr>
        </p:nvSpPr>
        <p:spPr/>
        <p:txBody>
          <a:bodyPr/>
          <a:lstStyle/>
          <a:p>
            <a:r>
              <a:rPr lang="en-US" dirty="0"/>
              <a:t>MicroBlaze</a:t>
            </a:r>
          </a:p>
        </p:txBody>
      </p:sp>
      <p:sp>
        <p:nvSpPr>
          <p:cNvPr id="3" name="Content Placeholder 2">
            <a:extLst>
              <a:ext uri="{FF2B5EF4-FFF2-40B4-BE49-F238E27FC236}">
                <a16:creationId xmlns:a16="http://schemas.microsoft.com/office/drawing/2014/main" id="{C9D8376E-6175-474B-ACD4-0CBEAD14F4CF}"/>
              </a:ext>
            </a:extLst>
          </p:cNvPr>
          <p:cNvSpPr>
            <a:spLocks noGrp="1"/>
          </p:cNvSpPr>
          <p:nvPr>
            <p:ph idx="1"/>
          </p:nvPr>
        </p:nvSpPr>
        <p:spPr/>
        <p:txBody>
          <a:bodyPr/>
          <a:lstStyle/>
          <a:p>
            <a:pPr marL="342900" indent="-342900">
              <a:buClrTx/>
              <a:buFont typeface="Arial" panose="020B0604020202020204" pitchFamily="34" charset="0"/>
              <a:buChar char="•"/>
            </a:pPr>
            <a:r>
              <a:rPr lang="en-US" dirty="0"/>
              <a:t>Xilinx Softcore processor </a:t>
            </a:r>
          </a:p>
          <a:p>
            <a:pPr lvl="1"/>
            <a:r>
              <a:rPr lang="en-US" dirty="0"/>
              <a:t>32-bit / 64-bit RISC Microprocessor</a:t>
            </a:r>
          </a:p>
          <a:p>
            <a:pPr lvl="1"/>
            <a:endParaRPr lang="en-US" dirty="0"/>
          </a:p>
          <a:p>
            <a:pPr marL="342900" indent="-342900">
              <a:buClrTx/>
              <a:buFont typeface="Arial" panose="020B0604020202020204" pitchFamily="34" charset="0"/>
              <a:buChar char="•"/>
            </a:pPr>
            <a:r>
              <a:rPr lang="en-US" dirty="0"/>
              <a:t>Highly Configurable – implemented in logic fabric</a:t>
            </a:r>
          </a:p>
          <a:p>
            <a:endParaRPr lang="en-US" dirty="0"/>
          </a:p>
          <a:p>
            <a:pPr marL="342900" indent="-342900">
              <a:buClrTx/>
              <a:buFont typeface="Arial" panose="020B0604020202020204" pitchFamily="34" charset="0"/>
              <a:buChar char="•"/>
            </a:pPr>
            <a:r>
              <a:rPr lang="en-US" dirty="0"/>
              <a:t>Three pre-configured solutions provided by Xilinx</a:t>
            </a:r>
          </a:p>
          <a:p>
            <a:pPr lvl="1"/>
            <a:r>
              <a:rPr lang="en-US" dirty="0"/>
              <a:t>Microcontroller – Suitable for BareMetal developments</a:t>
            </a:r>
          </a:p>
          <a:p>
            <a:pPr lvl="1"/>
            <a:r>
              <a:rPr lang="en-US" dirty="0"/>
              <a:t>Real Time – Intended for real time applications using a RTOS e.g. FreeRTOS</a:t>
            </a:r>
          </a:p>
          <a:p>
            <a:pPr lvl="1"/>
            <a:r>
              <a:rPr lang="en-US" dirty="0"/>
              <a:t>Application – Embedded Linux (PetaLinux)  </a:t>
            </a:r>
          </a:p>
        </p:txBody>
      </p:sp>
      <p:sp>
        <p:nvSpPr>
          <p:cNvPr id="6" name="Footer Placeholder 3">
            <a:extLst>
              <a:ext uri="{FF2B5EF4-FFF2-40B4-BE49-F238E27FC236}">
                <a16:creationId xmlns:a16="http://schemas.microsoft.com/office/drawing/2014/main" id="{9CE63E7D-AF1C-4F3F-9D1F-65E0941A2EA1}"/>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184257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11BF-4A91-437C-8BE6-1F5DA0F10AC4}"/>
              </a:ext>
            </a:extLst>
          </p:cNvPr>
          <p:cNvSpPr>
            <a:spLocks noGrp="1"/>
          </p:cNvSpPr>
          <p:nvPr>
            <p:ph type="title"/>
          </p:nvPr>
        </p:nvSpPr>
        <p:spPr/>
        <p:txBody>
          <a:bodyPr/>
          <a:lstStyle/>
          <a:p>
            <a:r>
              <a:rPr lang="en-US" dirty="0"/>
              <a:t>MicroBlaze Detail </a:t>
            </a:r>
            <a:endParaRPr lang="en-GB" dirty="0"/>
          </a:p>
        </p:txBody>
      </p:sp>
      <p:sp>
        <p:nvSpPr>
          <p:cNvPr id="3" name="Content Placeholder 2">
            <a:extLst>
              <a:ext uri="{FF2B5EF4-FFF2-40B4-BE49-F238E27FC236}">
                <a16:creationId xmlns:a16="http://schemas.microsoft.com/office/drawing/2014/main" id="{08CD59A4-913C-4BE4-B45E-29FD6AC8CBEC}"/>
              </a:ext>
            </a:extLst>
          </p:cNvPr>
          <p:cNvSpPr>
            <a:spLocks noGrp="1"/>
          </p:cNvSpPr>
          <p:nvPr>
            <p:ph idx="1"/>
          </p:nvPr>
        </p:nvSpPr>
        <p:spPr/>
        <p:txBody>
          <a:bodyPr>
            <a:normAutofit/>
          </a:bodyPr>
          <a:lstStyle/>
          <a:p>
            <a:r>
              <a:rPr lang="en-US" dirty="0"/>
              <a:t>AXI Interfaces enable connection to range of interfaces </a:t>
            </a:r>
          </a:p>
          <a:p>
            <a:pPr lvl="1"/>
            <a:r>
              <a:rPr lang="en-US" dirty="0"/>
              <a:t>SPI / I2C</a:t>
            </a:r>
          </a:p>
          <a:p>
            <a:pPr lvl="1"/>
            <a:r>
              <a:rPr lang="en-US" dirty="0"/>
              <a:t>Interrupt Controllers</a:t>
            </a:r>
          </a:p>
          <a:p>
            <a:pPr lvl="1"/>
            <a:r>
              <a:rPr lang="en-US" dirty="0"/>
              <a:t>DDR</a:t>
            </a:r>
          </a:p>
          <a:p>
            <a:pPr lvl="1"/>
            <a:r>
              <a:rPr lang="en-US" dirty="0"/>
              <a:t>Ethernet </a:t>
            </a:r>
          </a:p>
          <a:p>
            <a:pPr lvl="1"/>
            <a:r>
              <a:rPr lang="en-US" dirty="0"/>
              <a:t>Lockstep and TMR support</a:t>
            </a:r>
          </a:p>
          <a:p>
            <a:pPr lvl="1"/>
            <a:endParaRPr lang="en-US" dirty="0"/>
          </a:p>
          <a:p>
            <a:r>
              <a:rPr lang="en-US" dirty="0"/>
              <a:t>Performance depends on implementation &amp; Fabric of course</a:t>
            </a:r>
          </a:p>
          <a:p>
            <a:pPr lvl="1"/>
            <a:r>
              <a:rPr lang="en-GB" dirty="0"/>
              <a:t>Microcontroller 1.04 DMIPS/MHz</a:t>
            </a:r>
          </a:p>
          <a:p>
            <a:pPr lvl="1"/>
            <a:r>
              <a:rPr lang="en-GB" dirty="0"/>
              <a:t>Realtime &amp; Application 1.31 DMIPS/MHz</a:t>
            </a:r>
          </a:p>
          <a:p>
            <a:pPr lvl="1"/>
            <a:r>
              <a:rPr lang="en-GB" dirty="0"/>
              <a:t>Spartan-7  Fmax Microcontroller 178MHz, Real Time 155 MHz, Application 120 MHz</a:t>
            </a:r>
          </a:p>
          <a:p>
            <a:pPr lvl="1"/>
            <a:r>
              <a:rPr lang="en-GB" dirty="0"/>
              <a:t>Kintex US Fmax Microcontroller 393 MHz, Real Time 280 MHz, Application 242 MHz</a:t>
            </a:r>
          </a:p>
        </p:txBody>
      </p:sp>
      <p:sp>
        <p:nvSpPr>
          <p:cNvPr id="6" name="Footer Placeholder 3">
            <a:extLst>
              <a:ext uri="{FF2B5EF4-FFF2-40B4-BE49-F238E27FC236}">
                <a16:creationId xmlns:a16="http://schemas.microsoft.com/office/drawing/2014/main" id="{5F405FF4-BA37-44A4-A472-0B14F5FA0DD2}"/>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3539444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2DAC-3399-483C-A14B-D449258526FE}"/>
              </a:ext>
            </a:extLst>
          </p:cNvPr>
          <p:cNvSpPr>
            <a:spLocks noGrp="1"/>
          </p:cNvSpPr>
          <p:nvPr>
            <p:ph type="title"/>
          </p:nvPr>
        </p:nvSpPr>
        <p:spPr/>
        <p:txBody>
          <a:bodyPr/>
          <a:lstStyle/>
          <a:p>
            <a:r>
              <a:rPr lang="en-US" dirty="0"/>
              <a:t>MicroBlaze Development</a:t>
            </a:r>
            <a:endParaRPr lang="en-GB" dirty="0"/>
          </a:p>
        </p:txBody>
      </p:sp>
      <p:sp>
        <p:nvSpPr>
          <p:cNvPr id="3" name="Content Placeholder 2">
            <a:extLst>
              <a:ext uri="{FF2B5EF4-FFF2-40B4-BE49-F238E27FC236}">
                <a16:creationId xmlns:a16="http://schemas.microsoft.com/office/drawing/2014/main" id="{9C137BC1-0F93-4D8B-BB39-078298D80E64}"/>
              </a:ext>
            </a:extLst>
          </p:cNvPr>
          <p:cNvSpPr>
            <a:spLocks noGrp="1"/>
          </p:cNvSpPr>
          <p:nvPr>
            <p:ph idx="1"/>
          </p:nvPr>
        </p:nvSpPr>
        <p:spPr/>
        <p:txBody>
          <a:bodyPr/>
          <a:lstStyle/>
          <a:p>
            <a:r>
              <a:rPr lang="en-US" dirty="0"/>
              <a:t>MicroBlaze Defined using Vivado </a:t>
            </a:r>
          </a:p>
          <a:p>
            <a:pPr lvl="1"/>
            <a:r>
              <a:rPr lang="en-US" dirty="0"/>
              <a:t>Instantiate and configure the MicroBlaze</a:t>
            </a:r>
          </a:p>
          <a:p>
            <a:pPr lvl="1"/>
            <a:r>
              <a:rPr lang="en-US" dirty="0"/>
              <a:t>Add in peripherals to interface with the external world</a:t>
            </a:r>
          </a:p>
          <a:p>
            <a:pPr lvl="1"/>
            <a:r>
              <a:rPr lang="en-GB" dirty="0"/>
              <a:t>If necessary, we can implement HLS / RTL IP cores for specialist accelerations </a:t>
            </a:r>
          </a:p>
          <a:p>
            <a:pPr lvl="1"/>
            <a:r>
              <a:rPr lang="en-GB" dirty="0"/>
              <a:t>Merge </a:t>
            </a:r>
            <a:r>
              <a:rPr lang="en-GB" dirty="0" err="1"/>
              <a:t>Bitfiles</a:t>
            </a:r>
            <a:r>
              <a:rPr lang="en-GB" dirty="0"/>
              <a:t> – if external memory is not used </a:t>
            </a:r>
          </a:p>
          <a:p>
            <a:pPr lvl="1"/>
            <a:r>
              <a:rPr lang="en-GB" dirty="0"/>
              <a:t>Simulation of the design – V important for TMR configuration</a:t>
            </a:r>
          </a:p>
          <a:p>
            <a:pPr lvl="1"/>
            <a:r>
              <a:rPr lang="en-GB" dirty="0"/>
              <a:t>Implement hardware level debugging – ILA and VIO</a:t>
            </a:r>
          </a:p>
          <a:p>
            <a:r>
              <a:rPr lang="en-GB" dirty="0"/>
              <a:t>Software created using Vitis</a:t>
            </a:r>
          </a:p>
          <a:p>
            <a:pPr lvl="1"/>
            <a:r>
              <a:rPr lang="en-GB" dirty="0"/>
              <a:t>Application software development </a:t>
            </a:r>
          </a:p>
          <a:p>
            <a:pPr lvl="1"/>
            <a:r>
              <a:rPr lang="en-GB" dirty="0"/>
              <a:t>Board Support Package creation – Pulls in API / Drivers for all IP cores in Vivado </a:t>
            </a:r>
          </a:p>
          <a:p>
            <a:pPr lvl="1"/>
            <a:r>
              <a:rPr lang="en-GB" dirty="0"/>
              <a:t>Boot File creation </a:t>
            </a:r>
          </a:p>
          <a:p>
            <a:pPr lvl="1"/>
            <a:r>
              <a:rPr lang="en-GB" dirty="0"/>
              <a:t>SW Debug – Memory, Breakpoints, Watch points, etc.</a:t>
            </a:r>
          </a:p>
        </p:txBody>
      </p:sp>
      <p:sp>
        <p:nvSpPr>
          <p:cNvPr id="6" name="Footer Placeholder 3">
            <a:extLst>
              <a:ext uri="{FF2B5EF4-FFF2-40B4-BE49-F238E27FC236}">
                <a16:creationId xmlns:a16="http://schemas.microsoft.com/office/drawing/2014/main" id="{4A4A1BFF-F923-41BA-9663-E5A0F244F19B}"/>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167757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F8A0-0FC5-4DC8-AC66-F7B9593DA43C}"/>
              </a:ext>
            </a:extLst>
          </p:cNvPr>
          <p:cNvSpPr>
            <a:spLocks noGrp="1"/>
          </p:cNvSpPr>
          <p:nvPr>
            <p:ph type="title"/>
          </p:nvPr>
        </p:nvSpPr>
        <p:spPr/>
        <p:txBody>
          <a:bodyPr/>
          <a:lstStyle/>
          <a:p>
            <a:r>
              <a:rPr lang="en-US" dirty="0"/>
              <a:t>MicroBlaze Boot </a:t>
            </a:r>
            <a:endParaRPr lang="en-GB" dirty="0"/>
          </a:p>
        </p:txBody>
      </p:sp>
      <p:sp>
        <p:nvSpPr>
          <p:cNvPr id="3" name="Content Placeholder 2">
            <a:extLst>
              <a:ext uri="{FF2B5EF4-FFF2-40B4-BE49-F238E27FC236}">
                <a16:creationId xmlns:a16="http://schemas.microsoft.com/office/drawing/2014/main" id="{38811B51-90FF-4065-A0C4-9EC521D1FAA5}"/>
              </a:ext>
            </a:extLst>
          </p:cNvPr>
          <p:cNvSpPr>
            <a:spLocks noGrp="1"/>
          </p:cNvSpPr>
          <p:nvPr>
            <p:ph idx="1"/>
          </p:nvPr>
        </p:nvSpPr>
        <p:spPr>
          <a:xfrm>
            <a:off x="838200" y="1582852"/>
            <a:ext cx="5906549" cy="4373839"/>
          </a:xfrm>
        </p:spPr>
        <p:txBody>
          <a:bodyPr>
            <a:normAutofit fontScale="92500"/>
          </a:bodyPr>
          <a:lstStyle/>
          <a:p>
            <a:r>
              <a:rPr lang="en-US" b="1" dirty="0"/>
              <a:t>Boot Options </a:t>
            </a:r>
          </a:p>
          <a:p>
            <a:pPr marL="342900" indent="-342900">
              <a:buClrTx/>
              <a:buFont typeface="Arial" panose="020B0604020202020204" pitchFamily="34" charset="0"/>
              <a:buChar char="•"/>
            </a:pPr>
            <a:r>
              <a:rPr lang="en-US" dirty="0"/>
              <a:t>Merge the ELF file with the </a:t>
            </a:r>
            <a:r>
              <a:rPr lang="en-US" dirty="0" err="1"/>
              <a:t>BlockRAM</a:t>
            </a:r>
            <a:r>
              <a:rPr lang="en-US" dirty="0"/>
              <a:t> in tightly coupled memories </a:t>
            </a:r>
            <a:endParaRPr lang="en-GB" dirty="0"/>
          </a:p>
          <a:p>
            <a:pPr marL="342900" indent="-342900">
              <a:buClrTx/>
              <a:buFont typeface="Arial" panose="020B0604020202020204" pitchFamily="34" charset="0"/>
              <a:buChar char="•"/>
            </a:pPr>
            <a:r>
              <a:rPr lang="en-GB" dirty="0"/>
              <a:t>External memory – Contains application</a:t>
            </a:r>
          </a:p>
          <a:p>
            <a:pPr lvl="1"/>
            <a:r>
              <a:rPr lang="en-GB" sz="2400" dirty="0"/>
              <a:t>Merge </a:t>
            </a:r>
            <a:r>
              <a:rPr lang="en-GB" sz="2400" dirty="0" err="1"/>
              <a:t>Srec</a:t>
            </a:r>
            <a:r>
              <a:rPr lang="en-GB" sz="2400" dirty="0"/>
              <a:t>-Boot Loader</a:t>
            </a:r>
          </a:p>
          <a:p>
            <a:pPr marL="342900" indent="-342900">
              <a:buClrTx/>
              <a:buFont typeface="Arial" panose="020B0604020202020204" pitchFamily="34" charset="0"/>
              <a:buChar char="•"/>
            </a:pPr>
            <a:r>
              <a:rPr lang="en-GB" dirty="0"/>
              <a:t>Vitis will create the </a:t>
            </a:r>
            <a:r>
              <a:rPr lang="en-GB" dirty="0" err="1"/>
              <a:t>Srec</a:t>
            </a:r>
            <a:r>
              <a:rPr lang="en-GB" dirty="0"/>
              <a:t> Boot Loader </a:t>
            </a:r>
          </a:p>
          <a:p>
            <a:pPr marL="342900" indent="-342900">
              <a:buClrTx/>
              <a:buFont typeface="Arial" panose="020B0604020202020204" pitchFamily="34" charset="0"/>
              <a:buChar char="•"/>
            </a:pPr>
            <a:r>
              <a:rPr lang="en-GB" dirty="0"/>
              <a:t>Vivado used to program merge </a:t>
            </a:r>
            <a:r>
              <a:rPr lang="en-GB" dirty="0" err="1"/>
              <a:t>Srec</a:t>
            </a:r>
            <a:r>
              <a:rPr lang="en-GB" dirty="0"/>
              <a:t> Boot Loader and program the QSPI</a:t>
            </a:r>
          </a:p>
          <a:p>
            <a:endParaRPr lang="en-GB" dirty="0"/>
          </a:p>
          <a:p>
            <a:r>
              <a:rPr lang="en-GB" sz="2200" b="1" dirty="0"/>
              <a:t>Possible to store both the FPGA image and SW application in the same QSPI</a:t>
            </a:r>
          </a:p>
        </p:txBody>
      </p:sp>
      <p:pic>
        <p:nvPicPr>
          <p:cNvPr id="7" name="Picture 6">
            <a:extLst>
              <a:ext uri="{FF2B5EF4-FFF2-40B4-BE49-F238E27FC236}">
                <a16:creationId xmlns:a16="http://schemas.microsoft.com/office/drawing/2014/main" id="{370AB1A2-DBE0-4003-840A-B6053E02EDD5}"/>
              </a:ext>
            </a:extLst>
          </p:cNvPr>
          <p:cNvPicPr/>
          <p:nvPr/>
        </p:nvPicPr>
        <p:blipFill>
          <a:blip r:embed="rId2"/>
          <a:stretch>
            <a:fillRect/>
          </a:stretch>
        </p:blipFill>
        <p:spPr>
          <a:xfrm>
            <a:off x="7128809" y="1261768"/>
            <a:ext cx="4516653" cy="4771169"/>
          </a:xfrm>
          <a:prstGeom prst="rect">
            <a:avLst/>
          </a:prstGeom>
        </p:spPr>
      </p:pic>
      <p:sp>
        <p:nvSpPr>
          <p:cNvPr id="8" name="Footer Placeholder 3">
            <a:extLst>
              <a:ext uri="{FF2B5EF4-FFF2-40B4-BE49-F238E27FC236}">
                <a16:creationId xmlns:a16="http://schemas.microsoft.com/office/drawing/2014/main" id="{035A89D9-2D84-452A-8B12-CD9D54AEF7CF}"/>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2045217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99A2-92E3-434B-A659-950E2CD0E243}"/>
              </a:ext>
            </a:extLst>
          </p:cNvPr>
          <p:cNvSpPr>
            <a:spLocks noGrp="1"/>
          </p:cNvSpPr>
          <p:nvPr>
            <p:ph type="title"/>
          </p:nvPr>
        </p:nvSpPr>
        <p:spPr/>
        <p:txBody>
          <a:bodyPr/>
          <a:lstStyle/>
          <a:p>
            <a:r>
              <a:rPr lang="en-US" dirty="0"/>
              <a:t>MicroBlaze External Boot Flow</a:t>
            </a:r>
            <a:endParaRPr lang="en-GB" dirty="0"/>
          </a:p>
        </p:txBody>
      </p:sp>
      <p:graphicFrame>
        <p:nvGraphicFramePr>
          <p:cNvPr id="7" name="Diagram 6">
            <a:extLst>
              <a:ext uri="{FF2B5EF4-FFF2-40B4-BE49-F238E27FC236}">
                <a16:creationId xmlns:a16="http://schemas.microsoft.com/office/drawing/2014/main" id="{9016F203-9201-40F3-8FC2-66FB90A4CA6B}"/>
              </a:ext>
            </a:extLst>
          </p:cNvPr>
          <p:cNvGraphicFramePr/>
          <p:nvPr/>
        </p:nvGraphicFramePr>
        <p:xfrm>
          <a:off x="1056288" y="1426807"/>
          <a:ext cx="10079419" cy="4183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AF126C6-7324-402D-B39C-B6221A7EBCC1}"/>
              </a:ext>
            </a:extLst>
          </p:cNvPr>
          <p:cNvSpPr/>
          <p:nvPr/>
        </p:nvSpPr>
        <p:spPr>
          <a:xfrm>
            <a:off x="838200" y="5089603"/>
            <a:ext cx="10515600" cy="87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BA67B3B-C466-43F5-BF46-F20D06E0177D}"/>
              </a:ext>
            </a:extLst>
          </p:cNvPr>
          <p:cNvPicPr/>
          <p:nvPr/>
        </p:nvPicPr>
        <p:blipFill>
          <a:blip r:embed="rId7"/>
          <a:stretch>
            <a:fillRect/>
          </a:stretch>
        </p:blipFill>
        <p:spPr>
          <a:xfrm>
            <a:off x="2875942" y="5089603"/>
            <a:ext cx="6440109" cy="1415576"/>
          </a:xfrm>
          <a:prstGeom prst="rect">
            <a:avLst/>
          </a:prstGeom>
        </p:spPr>
      </p:pic>
      <p:sp>
        <p:nvSpPr>
          <p:cNvPr id="8" name="Footer Placeholder 3">
            <a:extLst>
              <a:ext uri="{FF2B5EF4-FFF2-40B4-BE49-F238E27FC236}">
                <a16:creationId xmlns:a16="http://schemas.microsoft.com/office/drawing/2014/main" id="{B4498699-48BB-4ED8-9539-EBFA7EB39EAF}"/>
              </a:ext>
            </a:extLst>
          </p:cNvPr>
          <p:cNvSpPr>
            <a:spLocks noGrp="1"/>
          </p:cNvSpPr>
          <p:nvPr>
            <p:ph type="ftr" sz="quarter" idx="11"/>
          </p:nvPr>
        </p:nvSpPr>
        <p:spPr>
          <a:xfrm>
            <a:off x="4038600" y="6421178"/>
            <a:ext cx="4114800" cy="365125"/>
          </a:xfrm>
        </p:spPr>
        <p:txBody>
          <a:bodyPr/>
          <a:lstStyle/>
          <a:p>
            <a:r>
              <a:rPr lang="en-US" dirty="0"/>
              <a:t>© </a:t>
            </a:r>
            <a:r>
              <a:rPr lang="en-US" dirty="0" err="1"/>
              <a:t>Adiuvo</a:t>
            </a:r>
            <a:r>
              <a:rPr lang="en-US" dirty="0"/>
              <a:t> Engineering and Training, Ltd. 2020</a:t>
            </a:r>
          </a:p>
        </p:txBody>
      </p:sp>
    </p:spTree>
    <p:extLst>
      <p:ext uri="{BB962C8B-B14F-4D97-AF65-F5344CB8AC3E}">
        <p14:creationId xmlns:p14="http://schemas.microsoft.com/office/powerpoint/2010/main" val="78056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45</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Introduction to Arm Cortex-M1/M3</a:t>
            </a:r>
            <a:endParaRPr lang="en-US" b="1" dirty="0"/>
          </a:p>
        </p:txBody>
      </p:sp>
    </p:spTree>
    <p:extLst>
      <p:ext uri="{BB962C8B-B14F-4D97-AF65-F5344CB8AC3E}">
        <p14:creationId xmlns:p14="http://schemas.microsoft.com/office/powerpoint/2010/main" val="3512383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3904-B782-48DC-AF81-A293B6781D69}"/>
              </a:ext>
            </a:extLst>
          </p:cNvPr>
          <p:cNvSpPr>
            <a:spLocks noGrp="1"/>
          </p:cNvSpPr>
          <p:nvPr>
            <p:ph type="title"/>
          </p:nvPr>
        </p:nvSpPr>
        <p:spPr/>
        <p:txBody>
          <a:bodyPr/>
          <a:lstStyle/>
          <a:p>
            <a:r>
              <a:rPr lang="en-US" dirty="0"/>
              <a:t>Cortex-M1 &amp; M3 Architecture</a:t>
            </a:r>
            <a:endParaRPr lang="en-GB" dirty="0"/>
          </a:p>
        </p:txBody>
      </p:sp>
      <p:sp>
        <p:nvSpPr>
          <p:cNvPr id="3" name="Content Placeholder 2">
            <a:extLst>
              <a:ext uri="{FF2B5EF4-FFF2-40B4-BE49-F238E27FC236}">
                <a16:creationId xmlns:a16="http://schemas.microsoft.com/office/drawing/2014/main" id="{6C7FD87C-C549-4BB8-A99D-BFD6E981D4CE}"/>
              </a:ext>
            </a:extLst>
          </p:cNvPr>
          <p:cNvSpPr>
            <a:spLocks noGrp="1"/>
          </p:cNvSpPr>
          <p:nvPr>
            <p:ph idx="1"/>
          </p:nvPr>
        </p:nvSpPr>
        <p:spPr/>
        <p:txBody>
          <a:bodyPr/>
          <a:lstStyle/>
          <a:p>
            <a:pPr>
              <a:lnSpc>
                <a:spcPct val="100000"/>
              </a:lnSpc>
            </a:pPr>
            <a:r>
              <a:rPr lang="en-US" b="1" dirty="0"/>
              <a:t>Both Cortex-M1 and M3 architectures offer:</a:t>
            </a:r>
          </a:p>
          <a:p>
            <a:pPr lvl="1">
              <a:lnSpc>
                <a:spcPct val="100000"/>
              </a:lnSpc>
            </a:pPr>
            <a:r>
              <a:rPr lang="en-US" dirty="0"/>
              <a:t>32 bit processor</a:t>
            </a:r>
          </a:p>
          <a:p>
            <a:pPr lvl="1">
              <a:lnSpc>
                <a:spcPct val="100000"/>
              </a:lnSpc>
            </a:pPr>
            <a:r>
              <a:rPr lang="en-US" dirty="0"/>
              <a:t>Arm Arch V6 (M1)</a:t>
            </a:r>
          </a:p>
          <a:p>
            <a:pPr lvl="1">
              <a:lnSpc>
                <a:spcPct val="100000"/>
              </a:lnSpc>
            </a:pPr>
            <a:r>
              <a:rPr lang="en-US" dirty="0"/>
              <a:t>Arm Arch V7 (M3)</a:t>
            </a:r>
          </a:p>
          <a:p>
            <a:pPr lvl="1">
              <a:lnSpc>
                <a:spcPct val="100000"/>
              </a:lnSpc>
            </a:pPr>
            <a:r>
              <a:rPr lang="en-US" dirty="0"/>
              <a:t>Designed for low power, low foot print, low interrupt latency </a:t>
            </a:r>
          </a:p>
          <a:p>
            <a:pPr lvl="1">
              <a:lnSpc>
                <a:spcPct val="100000"/>
              </a:lnSpc>
            </a:pPr>
            <a:r>
              <a:rPr lang="en-US" dirty="0"/>
              <a:t>Communication with peripherals </a:t>
            </a:r>
          </a:p>
          <a:p>
            <a:pPr lvl="1">
              <a:lnSpc>
                <a:spcPct val="100000"/>
              </a:lnSpc>
            </a:pPr>
            <a:r>
              <a:rPr lang="en-US" dirty="0"/>
              <a:t>32 Bit hardware multiplier if desired</a:t>
            </a:r>
          </a:p>
          <a:p>
            <a:pPr lvl="1">
              <a:lnSpc>
                <a:spcPct val="100000"/>
              </a:lnSpc>
            </a:pPr>
            <a:r>
              <a:rPr lang="en-US" dirty="0"/>
              <a:t>Debug Access Port – JTAG / Serial Wire access</a:t>
            </a:r>
          </a:p>
          <a:p>
            <a:pPr lvl="1">
              <a:lnSpc>
                <a:spcPct val="100000"/>
              </a:lnSpc>
            </a:pPr>
            <a:endParaRPr lang="en-US" dirty="0"/>
          </a:p>
          <a:p>
            <a:pPr>
              <a:lnSpc>
                <a:spcPct val="100000"/>
              </a:lnSpc>
            </a:pPr>
            <a:r>
              <a:rPr lang="en-US" b="1" dirty="0"/>
              <a:t>Forward Binary Compatibility </a:t>
            </a:r>
          </a:p>
          <a:p>
            <a:pPr lvl="1">
              <a:lnSpc>
                <a:spcPct val="100000"/>
              </a:lnSpc>
            </a:pPr>
            <a:r>
              <a:rPr lang="en-US" dirty="0"/>
              <a:t>M1 core implements a subset of the M3 instruction set and features </a:t>
            </a:r>
          </a:p>
          <a:p>
            <a:pPr lvl="1"/>
            <a:endParaRPr lang="en-US" dirty="0"/>
          </a:p>
          <a:p>
            <a:pPr lvl="1"/>
            <a:endParaRPr lang="en-GB" dirty="0"/>
          </a:p>
        </p:txBody>
      </p:sp>
    </p:spTree>
    <p:extLst>
      <p:ext uri="{BB962C8B-B14F-4D97-AF65-F5344CB8AC3E}">
        <p14:creationId xmlns:p14="http://schemas.microsoft.com/office/powerpoint/2010/main" val="4125502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246904-2EF8-43D5-B6F3-0525E747AD26}"/>
              </a:ext>
            </a:extLst>
          </p:cNvPr>
          <p:cNvSpPr>
            <a:spLocks noGrp="1"/>
          </p:cNvSpPr>
          <p:nvPr>
            <p:ph type="title"/>
          </p:nvPr>
        </p:nvSpPr>
        <p:spPr/>
        <p:txBody>
          <a:bodyPr/>
          <a:lstStyle/>
          <a:p>
            <a:r>
              <a:rPr lang="en-US" dirty="0"/>
              <a:t>Optional Features</a:t>
            </a:r>
          </a:p>
        </p:txBody>
      </p:sp>
      <p:sp>
        <p:nvSpPr>
          <p:cNvPr id="4" name="Footer Placeholder 3">
            <a:extLst>
              <a:ext uri="{FF2B5EF4-FFF2-40B4-BE49-F238E27FC236}">
                <a16:creationId xmlns:a16="http://schemas.microsoft.com/office/drawing/2014/main" id="{DA73E9A9-901C-400B-959E-E1ABC3EDE7C8}"/>
              </a:ext>
            </a:extLst>
          </p:cNvPr>
          <p:cNvSpPr>
            <a:spLocks noGrp="1"/>
          </p:cNvSpPr>
          <p:nvPr>
            <p:ph type="ftr" sz="quarter" idx="11"/>
          </p:nvPr>
        </p:nvSpPr>
        <p:spPr/>
        <p:txBody>
          <a:bodyPr/>
          <a:lstStyle/>
          <a:p>
            <a:r>
              <a:rPr lang="en-US"/>
              <a:t>© Adiuvo Engineering and Training, Ltd. 2020</a:t>
            </a:r>
            <a:endParaRPr lang="en-US" dirty="0"/>
          </a:p>
        </p:txBody>
      </p:sp>
      <p:sp>
        <p:nvSpPr>
          <p:cNvPr id="8" name="Rectangle 7">
            <a:extLst>
              <a:ext uri="{FF2B5EF4-FFF2-40B4-BE49-F238E27FC236}">
                <a16:creationId xmlns:a16="http://schemas.microsoft.com/office/drawing/2014/main" id="{9F411DC4-A492-4D5F-8DCA-AE12C70CB0D3}"/>
              </a:ext>
            </a:extLst>
          </p:cNvPr>
          <p:cNvSpPr/>
          <p:nvPr/>
        </p:nvSpPr>
        <p:spPr>
          <a:xfrm>
            <a:off x="1776846" y="1818409"/>
            <a:ext cx="3855027"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M1 Options</a:t>
            </a:r>
          </a:p>
        </p:txBody>
      </p:sp>
      <p:sp>
        <p:nvSpPr>
          <p:cNvPr id="9" name="Rectangle 8">
            <a:extLst>
              <a:ext uri="{FF2B5EF4-FFF2-40B4-BE49-F238E27FC236}">
                <a16:creationId xmlns:a16="http://schemas.microsoft.com/office/drawing/2014/main" id="{F0C2EAA6-E76D-4ADA-B816-ECF4F4778065}"/>
              </a:ext>
            </a:extLst>
          </p:cNvPr>
          <p:cNvSpPr/>
          <p:nvPr/>
        </p:nvSpPr>
        <p:spPr>
          <a:xfrm>
            <a:off x="1776846" y="2183534"/>
            <a:ext cx="3855027" cy="3458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285750" indent="-285750">
              <a:buFont typeface="Arial" panose="020B0604020202020204" pitchFamily="34" charset="0"/>
              <a:buChar char="•"/>
            </a:pPr>
            <a:r>
              <a:rPr lang="en-US" sz="1400" dirty="0">
                <a:solidFill>
                  <a:schemeClr val="bg2">
                    <a:lumMod val="10000"/>
                  </a:schemeClr>
                </a:solidFill>
              </a:rPr>
              <a:t>Debug access to all memory and registers in the system, including the processor register bank when the core is halted</a:t>
            </a:r>
          </a:p>
          <a:p>
            <a:pPr marL="285750" indent="-285750">
              <a:buFont typeface="Arial" panose="020B0604020202020204" pitchFamily="34" charset="0"/>
              <a:buChar char="•"/>
            </a:pPr>
            <a:r>
              <a:rPr lang="en-US" sz="1400" dirty="0">
                <a:solidFill>
                  <a:schemeClr val="bg2">
                    <a:lumMod val="10000"/>
                  </a:schemeClr>
                </a:solidFill>
              </a:rPr>
              <a:t>Debug Access Port (DAP)</a:t>
            </a:r>
          </a:p>
          <a:p>
            <a:pPr marL="285750" indent="-285750">
              <a:buFont typeface="Arial" panose="020B0604020202020204" pitchFamily="34" charset="0"/>
              <a:buChar char="•"/>
            </a:pPr>
            <a:r>
              <a:rPr lang="en-US" sz="1400" dirty="0" err="1">
                <a:solidFill>
                  <a:schemeClr val="bg2">
                    <a:lumMod val="10000"/>
                  </a:schemeClr>
                </a:solidFill>
              </a:rPr>
              <a:t>BreakPoint</a:t>
            </a:r>
            <a:r>
              <a:rPr lang="en-US" sz="1400" dirty="0">
                <a:solidFill>
                  <a:schemeClr val="bg2">
                    <a:lumMod val="10000"/>
                  </a:schemeClr>
                </a:solidFill>
              </a:rPr>
              <a:t> Unit (BPU) for implementing breakpoints</a:t>
            </a:r>
          </a:p>
          <a:p>
            <a:pPr marL="285750" indent="-285750">
              <a:buFont typeface="Arial" panose="020B0604020202020204" pitchFamily="34" charset="0"/>
              <a:buChar char="•"/>
            </a:pPr>
            <a:r>
              <a:rPr lang="en-US" sz="1400" dirty="0">
                <a:solidFill>
                  <a:schemeClr val="bg2">
                    <a:lumMod val="10000"/>
                  </a:schemeClr>
                </a:solidFill>
              </a:rPr>
              <a:t>Data Watchpoint (DW) unit for implementing watchpoints</a:t>
            </a:r>
          </a:p>
        </p:txBody>
      </p:sp>
      <p:sp>
        <p:nvSpPr>
          <p:cNvPr id="10" name="Rectangle 9">
            <a:extLst>
              <a:ext uri="{FF2B5EF4-FFF2-40B4-BE49-F238E27FC236}">
                <a16:creationId xmlns:a16="http://schemas.microsoft.com/office/drawing/2014/main" id="{365F4D7B-DCC6-4805-AAEA-EEAB78E47063}"/>
              </a:ext>
            </a:extLst>
          </p:cNvPr>
          <p:cNvSpPr/>
          <p:nvPr/>
        </p:nvSpPr>
        <p:spPr>
          <a:xfrm>
            <a:off x="6589568" y="1818409"/>
            <a:ext cx="3855027"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M2 Options</a:t>
            </a:r>
          </a:p>
        </p:txBody>
      </p:sp>
      <p:sp>
        <p:nvSpPr>
          <p:cNvPr id="11" name="Rectangle 10">
            <a:extLst>
              <a:ext uri="{FF2B5EF4-FFF2-40B4-BE49-F238E27FC236}">
                <a16:creationId xmlns:a16="http://schemas.microsoft.com/office/drawing/2014/main" id="{22E102AE-50ED-46E3-AACC-78AB0C032C1E}"/>
              </a:ext>
            </a:extLst>
          </p:cNvPr>
          <p:cNvSpPr/>
          <p:nvPr/>
        </p:nvSpPr>
        <p:spPr>
          <a:xfrm>
            <a:off x="6589568" y="2183534"/>
            <a:ext cx="3855027" cy="3458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285750" indent="-285750">
              <a:buFont typeface="Arial" panose="020B0604020202020204" pitchFamily="34" charset="0"/>
              <a:buChar char="•"/>
            </a:pPr>
            <a:r>
              <a:rPr lang="en-GB" sz="1400" dirty="0">
                <a:solidFill>
                  <a:schemeClr val="bg2">
                    <a:lumMod val="10000"/>
                  </a:schemeClr>
                </a:solidFill>
              </a:rPr>
              <a:t>Memory Protection Unit (MPU).</a:t>
            </a:r>
          </a:p>
          <a:p>
            <a:pPr marL="285750" indent="-285750">
              <a:buFont typeface="Arial" panose="020B0604020202020204" pitchFamily="34" charset="0"/>
              <a:buChar char="•"/>
            </a:pPr>
            <a:r>
              <a:rPr lang="en-US" sz="1400" dirty="0">
                <a:solidFill>
                  <a:schemeClr val="bg2">
                    <a:lumMod val="10000"/>
                  </a:schemeClr>
                </a:solidFill>
              </a:rPr>
              <a:t>Flash Patch and Breakpoint (FPB).</a:t>
            </a:r>
          </a:p>
          <a:p>
            <a:pPr marL="285750" indent="-285750">
              <a:buFont typeface="Arial" panose="020B0604020202020204" pitchFamily="34" charset="0"/>
              <a:buChar char="•"/>
            </a:pPr>
            <a:r>
              <a:rPr lang="en-US" sz="1400" dirty="0">
                <a:solidFill>
                  <a:schemeClr val="bg2">
                    <a:lumMod val="10000"/>
                  </a:schemeClr>
                </a:solidFill>
              </a:rPr>
              <a:t>Data Watchpoint and Trace Unit (DWT).</a:t>
            </a:r>
          </a:p>
          <a:p>
            <a:pPr marL="285750" indent="-285750">
              <a:buFont typeface="Arial" panose="020B0604020202020204" pitchFamily="34" charset="0"/>
              <a:buChar char="•"/>
            </a:pPr>
            <a:r>
              <a:rPr lang="en-GB" sz="1400" dirty="0">
                <a:solidFill>
                  <a:schemeClr val="bg2">
                    <a:lumMod val="10000"/>
                  </a:schemeClr>
                </a:solidFill>
              </a:rPr>
              <a:t>Instrumentation Trace </a:t>
            </a:r>
            <a:r>
              <a:rPr lang="en-GB" sz="1400" dirty="0" err="1">
                <a:solidFill>
                  <a:schemeClr val="bg2">
                    <a:lumMod val="10000"/>
                  </a:schemeClr>
                </a:solidFill>
              </a:rPr>
              <a:t>Macrocell</a:t>
            </a:r>
            <a:r>
              <a:rPr lang="en-GB" sz="1400" dirty="0">
                <a:solidFill>
                  <a:schemeClr val="bg2">
                    <a:lumMod val="10000"/>
                  </a:schemeClr>
                </a:solidFill>
              </a:rPr>
              <a:t> Unit (ITM).</a:t>
            </a:r>
          </a:p>
          <a:p>
            <a:pPr marL="285750" indent="-285750">
              <a:buFont typeface="Arial" panose="020B0604020202020204" pitchFamily="34" charset="0"/>
              <a:buChar char="•"/>
            </a:pPr>
            <a:r>
              <a:rPr lang="en-GB" sz="1400" dirty="0">
                <a:solidFill>
                  <a:schemeClr val="bg2">
                    <a:lumMod val="10000"/>
                  </a:schemeClr>
                </a:solidFill>
              </a:rPr>
              <a:t>Embedded Trace </a:t>
            </a:r>
            <a:r>
              <a:rPr lang="en-GB" sz="1400" dirty="0" err="1">
                <a:solidFill>
                  <a:schemeClr val="bg2">
                    <a:lumMod val="10000"/>
                  </a:schemeClr>
                </a:solidFill>
              </a:rPr>
              <a:t>Macrocell</a:t>
            </a:r>
            <a:r>
              <a:rPr lang="en-GB" sz="1400" dirty="0">
                <a:solidFill>
                  <a:schemeClr val="bg2">
                    <a:lumMod val="10000"/>
                  </a:schemeClr>
                </a:solidFill>
              </a:rPr>
              <a:t> (ETM).</a:t>
            </a:r>
          </a:p>
          <a:p>
            <a:pPr marL="285750" indent="-285750">
              <a:buFont typeface="Arial" panose="020B0604020202020204" pitchFamily="34" charset="0"/>
              <a:buChar char="•"/>
            </a:pPr>
            <a:r>
              <a:rPr lang="en-US" sz="1400" dirty="0">
                <a:solidFill>
                  <a:schemeClr val="bg2">
                    <a:lumMod val="10000"/>
                  </a:schemeClr>
                </a:solidFill>
              </a:rPr>
              <a:t>Advanced High-performance Bus Access Port (AHB-AP).</a:t>
            </a:r>
          </a:p>
          <a:p>
            <a:pPr marL="285750" indent="-285750">
              <a:buFont typeface="Arial" panose="020B0604020202020204" pitchFamily="34" charset="0"/>
              <a:buChar char="•"/>
            </a:pPr>
            <a:r>
              <a:rPr lang="en-US" sz="1400" dirty="0">
                <a:solidFill>
                  <a:schemeClr val="bg2">
                    <a:lumMod val="10000"/>
                  </a:schemeClr>
                </a:solidFill>
              </a:rPr>
              <a:t>AHB Trace </a:t>
            </a:r>
            <a:r>
              <a:rPr lang="en-US" sz="1400" dirty="0" err="1">
                <a:solidFill>
                  <a:schemeClr val="bg2">
                    <a:lumMod val="10000"/>
                  </a:schemeClr>
                </a:solidFill>
              </a:rPr>
              <a:t>Macrocell</a:t>
            </a:r>
            <a:r>
              <a:rPr lang="en-US" sz="1400" dirty="0">
                <a:solidFill>
                  <a:schemeClr val="bg2">
                    <a:lumMod val="10000"/>
                  </a:schemeClr>
                </a:solidFill>
              </a:rPr>
              <a:t> interface (HTM interface).</a:t>
            </a:r>
          </a:p>
          <a:p>
            <a:pPr marL="285750" indent="-285750">
              <a:buFont typeface="Arial" panose="020B0604020202020204" pitchFamily="34" charset="0"/>
              <a:buChar char="•"/>
            </a:pPr>
            <a:r>
              <a:rPr lang="fr-FR" sz="1400" dirty="0">
                <a:solidFill>
                  <a:schemeClr val="bg2">
                    <a:lumMod val="10000"/>
                  </a:schemeClr>
                </a:solidFill>
              </a:rPr>
              <a:t>Trace Port Interface Unit (TPIU).</a:t>
            </a:r>
          </a:p>
          <a:p>
            <a:pPr marL="285750" indent="-285750">
              <a:buFont typeface="Arial" panose="020B0604020202020204" pitchFamily="34" charset="0"/>
              <a:buChar char="•"/>
            </a:pPr>
            <a:r>
              <a:rPr lang="en-GB" sz="1400" dirty="0">
                <a:solidFill>
                  <a:schemeClr val="bg2">
                    <a:lumMod val="10000"/>
                  </a:schemeClr>
                </a:solidFill>
              </a:rPr>
              <a:t>Wake-up Interrupt Controller (WIC).</a:t>
            </a:r>
          </a:p>
          <a:p>
            <a:pPr marL="285750" indent="-285750">
              <a:buFont typeface="Arial" panose="020B0604020202020204" pitchFamily="34" charset="0"/>
              <a:buChar char="•"/>
            </a:pPr>
            <a:r>
              <a:rPr lang="en-GB" sz="1400" dirty="0">
                <a:solidFill>
                  <a:schemeClr val="bg2">
                    <a:lumMod val="10000"/>
                  </a:schemeClr>
                </a:solidFill>
              </a:rPr>
              <a:t>Debug Port Debug Port AHB-AP interface.</a:t>
            </a:r>
          </a:p>
          <a:p>
            <a:pPr marL="285750" indent="-285750">
              <a:buFont typeface="Arial" panose="020B0604020202020204" pitchFamily="34" charset="0"/>
              <a:buChar char="•"/>
            </a:pPr>
            <a:r>
              <a:rPr lang="en-GB" sz="1400" dirty="0">
                <a:solidFill>
                  <a:schemeClr val="bg2">
                    <a:lumMod val="10000"/>
                  </a:schemeClr>
                </a:solidFill>
              </a:rPr>
              <a:t>Constant AHB control.</a:t>
            </a:r>
          </a:p>
        </p:txBody>
      </p:sp>
    </p:spTree>
    <p:extLst>
      <p:ext uri="{BB962C8B-B14F-4D97-AF65-F5344CB8AC3E}">
        <p14:creationId xmlns:p14="http://schemas.microsoft.com/office/powerpoint/2010/main" val="1119161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35D1-AE0D-420F-8400-318DF258FFAE}"/>
              </a:ext>
            </a:extLst>
          </p:cNvPr>
          <p:cNvSpPr>
            <a:spLocks noGrp="1"/>
          </p:cNvSpPr>
          <p:nvPr>
            <p:ph type="title"/>
          </p:nvPr>
        </p:nvSpPr>
        <p:spPr/>
        <p:txBody>
          <a:bodyPr/>
          <a:lstStyle/>
          <a:p>
            <a:r>
              <a:rPr lang="en-US" dirty="0"/>
              <a:t>M1 Block Diagram </a:t>
            </a:r>
            <a:endParaRPr lang="en-GB" dirty="0"/>
          </a:p>
        </p:txBody>
      </p:sp>
      <p:pic>
        <p:nvPicPr>
          <p:cNvPr id="5" name="Picture 4">
            <a:extLst>
              <a:ext uri="{FF2B5EF4-FFF2-40B4-BE49-F238E27FC236}">
                <a16:creationId xmlns:a16="http://schemas.microsoft.com/office/drawing/2014/main" id="{9638208B-0F29-4374-AC59-C05EEA8DE09F}"/>
              </a:ext>
            </a:extLst>
          </p:cNvPr>
          <p:cNvPicPr>
            <a:picLocks noChangeAspect="1"/>
          </p:cNvPicPr>
          <p:nvPr/>
        </p:nvPicPr>
        <p:blipFill>
          <a:blip r:embed="rId2"/>
          <a:stretch>
            <a:fillRect/>
          </a:stretch>
        </p:blipFill>
        <p:spPr>
          <a:xfrm>
            <a:off x="0" y="1811181"/>
            <a:ext cx="7154104" cy="4424675"/>
          </a:xfrm>
          <a:prstGeom prst="rect">
            <a:avLst/>
          </a:prstGeom>
        </p:spPr>
      </p:pic>
      <p:pic>
        <p:nvPicPr>
          <p:cNvPr id="6" name="Picture 5">
            <a:extLst>
              <a:ext uri="{FF2B5EF4-FFF2-40B4-BE49-F238E27FC236}">
                <a16:creationId xmlns:a16="http://schemas.microsoft.com/office/drawing/2014/main" id="{615A9F94-358F-4417-9C05-1847AAD01056}"/>
              </a:ext>
            </a:extLst>
          </p:cNvPr>
          <p:cNvPicPr>
            <a:picLocks noChangeAspect="1"/>
          </p:cNvPicPr>
          <p:nvPr/>
        </p:nvPicPr>
        <p:blipFill>
          <a:blip r:embed="rId3"/>
          <a:stretch>
            <a:fillRect/>
          </a:stretch>
        </p:blipFill>
        <p:spPr>
          <a:xfrm>
            <a:off x="7154104" y="2064883"/>
            <a:ext cx="4886605" cy="3384362"/>
          </a:xfrm>
          <a:prstGeom prst="rect">
            <a:avLst/>
          </a:prstGeom>
        </p:spPr>
      </p:pic>
    </p:spTree>
    <p:extLst>
      <p:ext uri="{BB962C8B-B14F-4D97-AF65-F5344CB8AC3E}">
        <p14:creationId xmlns:p14="http://schemas.microsoft.com/office/powerpoint/2010/main" val="1614422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239E-F927-4C71-B812-80BE1B8DE08E}"/>
              </a:ext>
            </a:extLst>
          </p:cNvPr>
          <p:cNvSpPr>
            <a:spLocks noGrp="1"/>
          </p:cNvSpPr>
          <p:nvPr>
            <p:ph type="title"/>
          </p:nvPr>
        </p:nvSpPr>
        <p:spPr/>
        <p:txBody>
          <a:bodyPr/>
          <a:lstStyle/>
          <a:p>
            <a:r>
              <a:rPr lang="en-US" dirty="0"/>
              <a:t>M3 Block Diagram</a:t>
            </a:r>
            <a:endParaRPr lang="en-GB" dirty="0"/>
          </a:p>
        </p:txBody>
      </p:sp>
      <p:pic>
        <p:nvPicPr>
          <p:cNvPr id="5" name="Picture 4">
            <a:extLst>
              <a:ext uri="{FF2B5EF4-FFF2-40B4-BE49-F238E27FC236}">
                <a16:creationId xmlns:a16="http://schemas.microsoft.com/office/drawing/2014/main" id="{F8714FCE-18B8-402A-AC62-AFC23D8ED7E5}"/>
              </a:ext>
            </a:extLst>
          </p:cNvPr>
          <p:cNvPicPr>
            <a:picLocks noChangeAspect="1"/>
          </p:cNvPicPr>
          <p:nvPr/>
        </p:nvPicPr>
        <p:blipFill rotWithShape="1">
          <a:blip r:embed="rId2"/>
          <a:srcRect t="2015"/>
          <a:stretch/>
        </p:blipFill>
        <p:spPr>
          <a:xfrm>
            <a:off x="2055302" y="1475509"/>
            <a:ext cx="7327703" cy="5245966"/>
          </a:xfrm>
          <a:prstGeom prst="rect">
            <a:avLst/>
          </a:prstGeom>
        </p:spPr>
      </p:pic>
    </p:spTree>
    <p:extLst>
      <p:ext uri="{BB962C8B-B14F-4D97-AF65-F5344CB8AC3E}">
        <p14:creationId xmlns:p14="http://schemas.microsoft.com/office/powerpoint/2010/main" val="184286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93EB-636C-4C35-8D71-F30187B53FA5}"/>
              </a:ext>
            </a:extLst>
          </p:cNvPr>
          <p:cNvSpPr>
            <a:spLocks noGrp="1"/>
          </p:cNvSpPr>
          <p:nvPr>
            <p:ph type="title"/>
          </p:nvPr>
        </p:nvSpPr>
        <p:spPr/>
        <p:txBody>
          <a:bodyPr/>
          <a:lstStyle/>
          <a:p>
            <a:r>
              <a:rPr lang="en-US" dirty="0"/>
              <a:t>Hard Processors In Xilinx </a:t>
            </a:r>
            <a:endParaRPr lang="en-GB" dirty="0"/>
          </a:p>
        </p:txBody>
      </p:sp>
      <p:sp>
        <p:nvSpPr>
          <p:cNvPr id="3" name="Content Placeholder 2">
            <a:extLst>
              <a:ext uri="{FF2B5EF4-FFF2-40B4-BE49-F238E27FC236}">
                <a16:creationId xmlns:a16="http://schemas.microsoft.com/office/drawing/2014/main" id="{8FC69432-5558-4E1D-8C4B-3F718D7AC548}"/>
              </a:ext>
            </a:extLst>
          </p:cNvPr>
          <p:cNvSpPr>
            <a:spLocks noGrp="1"/>
          </p:cNvSpPr>
          <p:nvPr>
            <p:ph idx="1"/>
          </p:nvPr>
        </p:nvSpPr>
        <p:spPr>
          <a:xfrm>
            <a:off x="838200" y="1573076"/>
            <a:ext cx="10515600" cy="4351338"/>
          </a:xfrm>
        </p:spPr>
        <p:txBody>
          <a:bodyPr>
            <a:normAutofit fontScale="62500" lnSpcReduction="20000"/>
          </a:bodyPr>
          <a:lstStyle/>
          <a:p>
            <a:pPr marL="342900" indent="-342900">
              <a:lnSpc>
                <a:spcPct val="170000"/>
              </a:lnSpc>
              <a:buFont typeface="Arial" panose="020B0604020202020204" pitchFamily="34" charset="0"/>
              <a:buChar char="•"/>
            </a:pPr>
            <a:r>
              <a:rPr lang="en-US" dirty="0"/>
              <a:t>Cortex-A72 64-bit three way Out of Order Superscalar Application Processor which implements the Armv8-A architecture. Performance wise the Cortex-A72 cores can achieve up to 4.72 DMIPS/ MHz with clock rates up to 2.5 GHz per core.</a:t>
            </a:r>
          </a:p>
          <a:p>
            <a:pPr marL="342900" indent="-342900">
              <a:lnSpc>
                <a:spcPct val="170000"/>
              </a:lnSpc>
              <a:buFont typeface="Arial" panose="020B0604020202020204" pitchFamily="34" charset="0"/>
              <a:buChar char="•"/>
            </a:pPr>
            <a:r>
              <a:rPr lang="en-US" dirty="0"/>
              <a:t>Cortex-A53, 64-bit Superscalar Application Processor which implements the ARMv8-A architecture. Performance wise the Cortex-A53 cores can achieve up to 2.24 DMIPS / MHz with clock rates up to 1.5 GHz per core.</a:t>
            </a:r>
          </a:p>
          <a:p>
            <a:pPr marL="342900" indent="-342900">
              <a:lnSpc>
                <a:spcPct val="170000"/>
              </a:lnSpc>
              <a:buFont typeface="Arial" panose="020B0604020202020204" pitchFamily="34" charset="0"/>
              <a:buChar char="•"/>
            </a:pPr>
            <a:r>
              <a:rPr lang="en-US" dirty="0"/>
              <a:t>Cortex-A9, 32-bit Superscalar Application Processor which implements the ARMv7-A architecture. Performance wise Cortex-A9 cores can achieve up to 2.5 DMIPS / MHz with clock rates up to 1 GHz per core.</a:t>
            </a:r>
          </a:p>
          <a:p>
            <a:pPr marL="342900" indent="-342900">
              <a:lnSpc>
                <a:spcPct val="170000"/>
              </a:lnSpc>
              <a:buFont typeface="Arial" panose="020B0604020202020204" pitchFamily="34" charset="0"/>
              <a:buChar char="•"/>
            </a:pPr>
            <a:r>
              <a:rPr lang="en-US" dirty="0"/>
              <a:t>Cortex-R5 / R5SF, 32- bit processor designed for Real Time Safety Critical Applications which implements the ARMv7-R architecture. Performance wise the Cortex-R5 cores can achieve up to 1.67 DMIPS /MHz with a maximum clock rate of with clock rates up to 600 MHz per core.</a:t>
            </a:r>
          </a:p>
        </p:txBody>
      </p:sp>
      <p:sp>
        <p:nvSpPr>
          <p:cNvPr id="4" name="Footer Placeholder 3">
            <a:extLst>
              <a:ext uri="{FF2B5EF4-FFF2-40B4-BE49-F238E27FC236}">
                <a16:creationId xmlns:a16="http://schemas.microsoft.com/office/drawing/2014/main" id="{9EE0ECB1-8959-4E77-8F7F-7E526A094B8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024661B-55E2-4CE5-BF58-53464DAB03E0}"/>
              </a:ext>
            </a:extLst>
          </p:cNvPr>
          <p:cNvSpPr>
            <a:spLocks noGrp="1"/>
          </p:cNvSpPr>
          <p:nvPr>
            <p:ph type="sldNum" sz="quarter" idx="4"/>
          </p:nvPr>
        </p:nvSpPr>
        <p:spPr/>
        <p:txBody>
          <a:bodyPr/>
          <a:lstStyle/>
          <a:p>
            <a:fld id="{F2CE8A50-B8D0-457B-A77C-B74D45AE23B6}" type="slidenum">
              <a:rPr lang="en-US" smtClean="0"/>
              <a:pPr/>
              <a:t>5</a:t>
            </a:fld>
            <a:endParaRPr lang="en-US" dirty="0"/>
          </a:p>
        </p:txBody>
      </p:sp>
    </p:spTree>
    <p:extLst>
      <p:ext uri="{BB962C8B-B14F-4D97-AF65-F5344CB8AC3E}">
        <p14:creationId xmlns:p14="http://schemas.microsoft.com/office/powerpoint/2010/main" val="2344734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7699A6-9D63-45E9-A21F-BD8E679643B1}"/>
              </a:ext>
            </a:extLst>
          </p:cNvPr>
          <p:cNvSpPr>
            <a:spLocks noGrp="1"/>
          </p:cNvSpPr>
          <p:nvPr>
            <p:ph type="title"/>
          </p:nvPr>
        </p:nvSpPr>
        <p:spPr/>
        <p:txBody>
          <a:bodyPr/>
          <a:lstStyle/>
          <a:p>
            <a:r>
              <a:rPr lang="en-US" dirty="0"/>
              <a:t>Development Flow </a:t>
            </a:r>
            <a:endParaRPr lang="en-GB" dirty="0"/>
          </a:p>
        </p:txBody>
      </p:sp>
      <p:sp>
        <p:nvSpPr>
          <p:cNvPr id="4" name="Content Placeholder 3">
            <a:extLst>
              <a:ext uri="{FF2B5EF4-FFF2-40B4-BE49-F238E27FC236}">
                <a16:creationId xmlns:a16="http://schemas.microsoft.com/office/drawing/2014/main" id="{FADA0ECB-EE19-41DB-AA91-8D79493DD047}"/>
              </a:ext>
            </a:extLst>
          </p:cNvPr>
          <p:cNvSpPr>
            <a:spLocks noGrp="1"/>
          </p:cNvSpPr>
          <p:nvPr>
            <p:ph idx="1"/>
          </p:nvPr>
        </p:nvSpPr>
        <p:spPr>
          <a:xfrm>
            <a:off x="1316182" y="1825625"/>
            <a:ext cx="9559636" cy="4351338"/>
          </a:xfrm>
        </p:spPr>
        <p:txBody>
          <a:bodyPr/>
          <a:lstStyle/>
          <a:p>
            <a:pPr marL="0" indent="0">
              <a:buNone/>
            </a:pPr>
            <a:r>
              <a:rPr lang="en-US" dirty="0"/>
              <a:t>Creating a Cortex-M1 or M3 implementation requires the following development flow:</a:t>
            </a:r>
          </a:p>
          <a:p>
            <a:endParaRPr lang="en-US" dirty="0"/>
          </a:p>
        </p:txBody>
      </p:sp>
      <p:pic>
        <p:nvPicPr>
          <p:cNvPr id="5" name="Picture 2" descr="Cortex M3 Development Flow ">
            <a:extLst>
              <a:ext uri="{FF2B5EF4-FFF2-40B4-BE49-F238E27FC236}">
                <a16:creationId xmlns:a16="http://schemas.microsoft.com/office/drawing/2014/main" id="{5DD30FF1-4E50-4724-8C6F-D509C61DD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038" y="2679411"/>
            <a:ext cx="7401560" cy="390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1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AA82-BFF0-4A01-8B69-68E4F733EA2A}"/>
              </a:ext>
            </a:extLst>
          </p:cNvPr>
          <p:cNvSpPr>
            <a:spLocks noGrp="1"/>
          </p:cNvSpPr>
          <p:nvPr>
            <p:ph type="title"/>
          </p:nvPr>
        </p:nvSpPr>
        <p:spPr/>
        <p:txBody>
          <a:bodyPr/>
          <a:lstStyle/>
          <a:p>
            <a:r>
              <a:rPr lang="en-US" dirty="0"/>
              <a:t>Hard Processors In Xilinx</a:t>
            </a:r>
            <a:endParaRPr lang="en-GB" dirty="0"/>
          </a:p>
        </p:txBody>
      </p:sp>
      <p:sp>
        <p:nvSpPr>
          <p:cNvPr id="4" name="Footer Placeholder 3">
            <a:extLst>
              <a:ext uri="{FF2B5EF4-FFF2-40B4-BE49-F238E27FC236}">
                <a16:creationId xmlns:a16="http://schemas.microsoft.com/office/drawing/2014/main" id="{F062B5BB-8C12-4D73-B611-467F1ED0B1A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57E84D1-DF57-43E6-8BA5-76380149820D}"/>
              </a:ext>
            </a:extLst>
          </p:cNvPr>
          <p:cNvSpPr>
            <a:spLocks noGrp="1"/>
          </p:cNvSpPr>
          <p:nvPr>
            <p:ph type="sldNum" sz="quarter" idx="4"/>
          </p:nvPr>
        </p:nvSpPr>
        <p:spPr/>
        <p:txBody>
          <a:bodyPr/>
          <a:lstStyle/>
          <a:p>
            <a:fld id="{F2CE8A50-B8D0-457B-A77C-B74D45AE23B6}" type="slidenum">
              <a:rPr lang="en-US" smtClean="0"/>
              <a:pPr/>
              <a:t>6</a:t>
            </a:fld>
            <a:endParaRPr lang="en-US" dirty="0"/>
          </a:p>
        </p:txBody>
      </p:sp>
      <p:graphicFrame>
        <p:nvGraphicFramePr>
          <p:cNvPr id="6" name="Content Placeholder 5">
            <a:extLst>
              <a:ext uri="{FF2B5EF4-FFF2-40B4-BE49-F238E27FC236}">
                <a16:creationId xmlns:a16="http://schemas.microsoft.com/office/drawing/2014/main" id="{AA308807-7DE8-4A21-B353-9AE1C829BB85}"/>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904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6822-6CDA-421E-B401-707B05A5D45F}"/>
              </a:ext>
            </a:extLst>
          </p:cNvPr>
          <p:cNvSpPr>
            <a:spLocks noGrp="1"/>
          </p:cNvSpPr>
          <p:nvPr>
            <p:ph type="title"/>
          </p:nvPr>
        </p:nvSpPr>
        <p:spPr/>
        <p:txBody>
          <a:bodyPr/>
          <a:lstStyle/>
          <a:p>
            <a:r>
              <a:rPr lang="en-US" dirty="0"/>
              <a:t>Hard Processors in Xilinx</a:t>
            </a:r>
            <a:endParaRPr lang="en-GB" dirty="0"/>
          </a:p>
        </p:txBody>
      </p:sp>
      <p:sp>
        <p:nvSpPr>
          <p:cNvPr id="3" name="Content Placeholder 2">
            <a:extLst>
              <a:ext uri="{FF2B5EF4-FFF2-40B4-BE49-F238E27FC236}">
                <a16:creationId xmlns:a16="http://schemas.microsoft.com/office/drawing/2014/main" id="{C31C0A36-8439-423B-A87C-4C220B1C1272}"/>
              </a:ext>
            </a:extLst>
          </p:cNvPr>
          <p:cNvSpPr>
            <a:spLocks noGrp="1"/>
          </p:cNvSpPr>
          <p:nvPr>
            <p:ph idx="1"/>
          </p:nvPr>
        </p:nvSpPr>
        <p:spPr/>
        <p:txBody>
          <a:bodyPr>
            <a:normAutofit fontScale="92500" lnSpcReduction="10000"/>
          </a:bodyPr>
          <a:lstStyle/>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ability to change the entire or partial contents of the programmable logic as the application demands. This enables much easier in the field updates as standards evolve or even allows for different programmable logic designs to be loaded at different parts of the application. </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Power Efficient operation, the processors can be powered down into low power modes and the programmable logic can be powered down. This enables the system to be able to offer solutions which scale power demand with use cases. </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Security the processing system contains all of the necessary infrastructure to provide the confidentiality, integrity and authentication of the application thanks to AES, SHA and RSA algorithms</a:t>
            </a:r>
          </a:p>
          <a:p>
            <a:pPr marL="342900" lvl="0" indent="-342900">
              <a:lnSpc>
                <a:spcPct val="150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Safety, the decoupling of the processing system and programmable logic enables safety solutions to be implemented using diverse approaches which with careful design do not contain a single point of failure.</a:t>
            </a:r>
          </a:p>
          <a:p>
            <a:endParaRPr lang="en-GB" dirty="0"/>
          </a:p>
        </p:txBody>
      </p:sp>
      <p:sp>
        <p:nvSpPr>
          <p:cNvPr id="4" name="Footer Placeholder 3">
            <a:extLst>
              <a:ext uri="{FF2B5EF4-FFF2-40B4-BE49-F238E27FC236}">
                <a16:creationId xmlns:a16="http://schemas.microsoft.com/office/drawing/2014/main" id="{FA9EC3A1-712A-4218-9908-6916638FF4E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DBF5411-4F2E-4BF0-AC48-56BBC2FCDEE1}"/>
              </a:ext>
            </a:extLst>
          </p:cNvPr>
          <p:cNvSpPr>
            <a:spLocks noGrp="1"/>
          </p:cNvSpPr>
          <p:nvPr>
            <p:ph type="sldNum" sz="quarter" idx="4"/>
          </p:nvPr>
        </p:nvSpPr>
        <p:spPr/>
        <p:txBody>
          <a:bodyPr/>
          <a:lstStyle/>
          <a:p>
            <a:fld id="{F2CE8A50-B8D0-457B-A77C-B74D45AE23B6}" type="slidenum">
              <a:rPr lang="en-US" smtClean="0"/>
              <a:pPr/>
              <a:t>7</a:t>
            </a:fld>
            <a:endParaRPr lang="en-US" dirty="0"/>
          </a:p>
        </p:txBody>
      </p:sp>
    </p:spTree>
    <p:extLst>
      <p:ext uri="{BB962C8B-B14F-4D97-AF65-F5344CB8AC3E}">
        <p14:creationId xmlns:p14="http://schemas.microsoft.com/office/powerpoint/2010/main" val="189684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D5E3-3FC6-41E9-A706-9BCCA1B7C996}"/>
              </a:ext>
            </a:extLst>
          </p:cNvPr>
          <p:cNvSpPr>
            <a:spLocks noGrp="1"/>
          </p:cNvSpPr>
          <p:nvPr>
            <p:ph type="title"/>
          </p:nvPr>
        </p:nvSpPr>
        <p:spPr/>
        <p:txBody>
          <a:bodyPr/>
          <a:lstStyle/>
          <a:p>
            <a:r>
              <a:rPr lang="en-US" dirty="0"/>
              <a:t>Soft Processors in Xilinx</a:t>
            </a:r>
            <a:endParaRPr lang="en-GB" dirty="0"/>
          </a:p>
        </p:txBody>
      </p:sp>
      <p:sp>
        <p:nvSpPr>
          <p:cNvPr id="3" name="Content Placeholder 2">
            <a:extLst>
              <a:ext uri="{FF2B5EF4-FFF2-40B4-BE49-F238E27FC236}">
                <a16:creationId xmlns:a16="http://schemas.microsoft.com/office/drawing/2014/main" id="{F751CAD8-E8D9-4CC6-94A2-569F0AB0639D}"/>
              </a:ext>
            </a:extLst>
          </p:cNvPr>
          <p:cNvSpPr>
            <a:spLocks noGrp="1"/>
          </p:cNvSpPr>
          <p:nvPr>
            <p:ph idx="1"/>
          </p:nvPr>
        </p:nvSpPr>
        <p:spPr>
          <a:xfrm>
            <a:off x="838200" y="1860459"/>
            <a:ext cx="10515600" cy="4351338"/>
          </a:xfrm>
        </p:spPr>
        <p:txBody>
          <a:bodyPr/>
          <a:lstStyle/>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MicroBlaze – 32-bit Reduced Instruction Set Computer (RISC) offered by Xilinx. MicroBlaze is offered in three configurations Microcontroller, Real Time and application offering 1.1 DMIPS/MHz, 1.3 DMIPS /MHz and 1.4 DMIPS/MHz respectively. </a:t>
            </a:r>
          </a:p>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ARM Cortex M1 &amp; M3 32-bit processors based on the Arm Arch V6 and Arm Arch V7 respectively. The Cortex M1 offers 0.8 DMIPS/MHz while the Cortex M3 offers 1.25 DMIPS/MHz </a:t>
            </a:r>
          </a:p>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RISC-V is not actually a processor itself but an Instruction Set Architecture which enables development of open source processors which are compliant with the RISC-V ISA. As such there are several providers of RISC-V cores for implementation in programmable logic. With each implementation providing a different solution.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SiFive</a:t>
            </a:r>
            <a:r>
              <a:rPr lang="en-GB" sz="1800" dirty="0">
                <a:effectLst/>
                <a:latin typeface="Calibri" panose="020F0502020204030204" pitchFamily="34" charset="0"/>
                <a:ea typeface="Calibri" panose="020F0502020204030204" pitchFamily="34" charset="0"/>
                <a:cs typeface="Times New Roman" panose="02020603050405020304" pitchFamily="18" charset="0"/>
              </a:rPr>
              <a:t> E31 RISC-V implementation offers between 2.58 and 1.61 DMIPS/MHz</a:t>
            </a:r>
          </a:p>
          <a:p>
            <a:endParaRPr lang="en-GB" dirty="0"/>
          </a:p>
        </p:txBody>
      </p:sp>
      <p:sp>
        <p:nvSpPr>
          <p:cNvPr id="4" name="Footer Placeholder 3">
            <a:extLst>
              <a:ext uri="{FF2B5EF4-FFF2-40B4-BE49-F238E27FC236}">
                <a16:creationId xmlns:a16="http://schemas.microsoft.com/office/drawing/2014/main" id="{F09ACA8C-B68C-4691-8D15-09339C5A5F3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B09F0BB-1DC9-4988-81FE-AFE9BFE1680D}"/>
              </a:ext>
            </a:extLst>
          </p:cNvPr>
          <p:cNvSpPr>
            <a:spLocks noGrp="1"/>
          </p:cNvSpPr>
          <p:nvPr>
            <p:ph type="sldNum" sz="quarter" idx="4"/>
          </p:nvPr>
        </p:nvSpPr>
        <p:spPr/>
        <p:txBody>
          <a:bodyPr/>
          <a:lstStyle/>
          <a:p>
            <a:fld id="{F2CE8A50-B8D0-457B-A77C-B74D45AE23B6}" type="slidenum">
              <a:rPr lang="en-US" smtClean="0"/>
              <a:pPr/>
              <a:t>8</a:t>
            </a:fld>
            <a:endParaRPr lang="en-US" dirty="0"/>
          </a:p>
        </p:txBody>
      </p:sp>
    </p:spTree>
    <p:extLst>
      <p:ext uri="{BB962C8B-B14F-4D97-AF65-F5344CB8AC3E}">
        <p14:creationId xmlns:p14="http://schemas.microsoft.com/office/powerpoint/2010/main" val="360638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1048-8BFD-4AA9-91D8-02B086F51CE9}"/>
              </a:ext>
            </a:extLst>
          </p:cNvPr>
          <p:cNvSpPr>
            <a:spLocks noGrp="1"/>
          </p:cNvSpPr>
          <p:nvPr>
            <p:ph type="title"/>
          </p:nvPr>
        </p:nvSpPr>
        <p:spPr/>
        <p:txBody>
          <a:bodyPr/>
          <a:lstStyle/>
          <a:p>
            <a:r>
              <a:rPr lang="en-US" dirty="0"/>
              <a:t>Soft Processors benefits</a:t>
            </a:r>
            <a:endParaRPr lang="en-GB" dirty="0"/>
          </a:p>
        </p:txBody>
      </p:sp>
      <p:sp>
        <p:nvSpPr>
          <p:cNvPr id="3" name="Content Placeholder 2">
            <a:extLst>
              <a:ext uri="{FF2B5EF4-FFF2-40B4-BE49-F238E27FC236}">
                <a16:creationId xmlns:a16="http://schemas.microsoft.com/office/drawing/2014/main" id="{DC10E625-9280-4651-A2C9-D59D8C673106}"/>
              </a:ext>
            </a:extLst>
          </p:cNvPr>
          <p:cNvSpPr>
            <a:spLocks noGrp="1"/>
          </p:cNvSpPr>
          <p:nvPr>
            <p:ph idx="1"/>
          </p:nvPr>
        </p:nvSpPr>
        <p:spPr/>
        <p:txBody>
          <a:bodyPr>
            <a:normAutofit fontScale="92500" lnSpcReduction="20000"/>
          </a:bodyPr>
          <a:lstStyle/>
          <a:p>
            <a:r>
              <a:rPr lang="en-GB" sz="1800" dirty="0">
                <a:latin typeface="Calibri" panose="020F0502020204030204" pitchFamily="34" charset="0"/>
                <a:ea typeface="Calibri" panose="020F0502020204030204" pitchFamily="34" charset="0"/>
                <a:cs typeface="Times New Roman" panose="02020603050405020304" pitchFamily="18" charset="0"/>
              </a:rPr>
              <a:t>S</a:t>
            </a:r>
            <a:r>
              <a:rPr lang="en-GB" sz="1800" dirty="0">
                <a:effectLst/>
                <a:latin typeface="Calibri" panose="020F0502020204030204" pitchFamily="34" charset="0"/>
                <a:ea typeface="Calibri" panose="020F0502020204030204" pitchFamily="34" charset="0"/>
                <a:cs typeface="Times New Roman" panose="02020603050405020304" pitchFamily="18" charset="0"/>
              </a:rPr>
              <a:t>oft processors are tightly coupled with the programmable logic.</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programmable logic device is the master, it must be configured first to implement the soft-core processor. Once the soft-core processor is implemented within the programmable logic can the processor then boot its application.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Depending upon the size of the application the soft-core processors application may be contained entirely within Block RAMS provided by the programmable logic. This removes the need for an external non-volatile memory for the SW application.</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the processor is located within the programmable logic it is not possible to change the contents of the programmable logic at run time. However, it is possible to use partial reconfiguration and reconfigure regions of the programmable logic as required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Power Management does not have the ability to power down the programmable logic, however techniques such as clock gating and switching to slower clock frequencies for the remaining logic elements. </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While we cannot easily implement a single device implementation which is free from single points of failure. However, we can very easily implement triple modular redundancy soft processor implementations with voting and synchronisation</a:t>
            </a:r>
            <a:endParaRPr lang="en-GB" dirty="0"/>
          </a:p>
        </p:txBody>
      </p:sp>
      <p:sp>
        <p:nvSpPr>
          <p:cNvPr id="4" name="Footer Placeholder 3">
            <a:extLst>
              <a:ext uri="{FF2B5EF4-FFF2-40B4-BE49-F238E27FC236}">
                <a16:creationId xmlns:a16="http://schemas.microsoft.com/office/drawing/2014/main" id="{3847E6F3-A53F-47B8-9469-33117E7FC71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F3306F2-4ED4-4086-8900-E13A5AD2790C}"/>
              </a:ext>
            </a:extLst>
          </p:cNvPr>
          <p:cNvSpPr>
            <a:spLocks noGrp="1"/>
          </p:cNvSpPr>
          <p:nvPr>
            <p:ph type="sldNum" sz="quarter" idx="4"/>
          </p:nvPr>
        </p:nvSpPr>
        <p:spPr/>
        <p:txBody>
          <a:bodyPr/>
          <a:lstStyle/>
          <a:p>
            <a:fld id="{F2CE8A50-B8D0-457B-A77C-B74D45AE23B6}" type="slidenum">
              <a:rPr lang="en-US" smtClean="0"/>
              <a:pPr/>
              <a:t>9</a:t>
            </a:fld>
            <a:endParaRPr lang="en-US" dirty="0"/>
          </a:p>
        </p:txBody>
      </p:sp>
    </p:spTree>
    <p:extLst>
      <p:ext uri="{BB962C8B-B14F-4D97-AF65-F5344CB8AC3E}">
        <p14:creationId xmlns:p14="http://schemas.microsoft.com/office/powerpoint/2010/main" val="115808351"/>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2014</TotalTime>
  <Words>3397</Words>
  <Application>Microsoft Office PowerPoint</Application>
  <PresentationFormat>Widescreen</PresentationFormat>
  <Paragraphs>414</Paragraphs>
  <Slides>51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vt:lpstr>
      <vt:lpstr>Arial Black</vt:lpstr>
      <vt:lpstr>Arial Narrow</vt:lpstr>
      <vt:lpstr>Calibri</vt:lpstr>
      <vt:lpstr>Helvetica</vt:lpstr>
      <vt:lpstr>Open Sans Semibold</vt:lpstr>
      <vt:lpstr>Symbol</vt:lpstr>
      <vt:lpstr>Times New Roman</vt:lpstr>
      <vt:lpstr>Office Theme</vt:lpstr>
      <vt:lpstr>Photo Editor Photo</vt:lpstr>
      <vt:lpstr>Processing In Xilinx Devices</vt:lpstr>
      <vt:lpstr>PowerPoint Presentation</vt:lpstr>
      <vt:lpstr>Processing in FPGA is not new </vt:lpstr>
      <vt:lpstr>Hard and Soft Processor Cores</vt:lpstr>
      <vt:lpstr>Hard Processors In Xilinx </vt:lpstr>
      <vt:lpstr>Hard Processors In Xilinx</vt:lpstr>
      <vt:lpstr>Hard Processors in Xilinx</vt:lpstr>
      <vt:lpstr>Soft Processors in Xilinx</vt:lpstr>
      <vt:lpstr>Soft Processors benefits</vt:lpstr>
      <vt:lpstr>Which One Should I use?</vt:lpstr>
      <vt:lpstr>Processing Solutions </vt:lpstr>
      <vt:lpstr>Introduction to Heterogeneous SoC </vt:lpstr>
      <vt:lpstr>ZYNQ PS In Detail</vt:lpstr>
      <vt:lpstr>MPSoC /RFSoC PS in detail </vt:lpstr>
      <vt:lpstr>MicroBlaze </vt:lpstr>
      <vt:lpstr>Key Concepts of Processing Systems</vt:lpstr>
      <vt:lpstr>Processors in FPGA </vt:lpstr>
      <vt:lpstr>Processors in FPGA </vt:lpstr>
      <vt:lpstr>Processors in FPGAs</vt:lpstr>
      <vt:lpstr>Operating systems </vt:lpstr>
      <vt:lpstr>Operating System </vt:lpstr>
      <vt:lpstr>Operating System</vt:lpstr>
      <vt:lpstr>Multiprocessing and Hypervisors </vt:lpstr>
      <vt:lpstr>Multiprocessing and Hypervisors </vt:lpstr>
      <vt:lpstr>Multiprocessing and Hypervisors </vt:lpstr>
      <vt:lpstr>Multiprocessing and Hypervisors </vt:lpstr>
      <vt:lpstr>Multiprocessing and Hypervisors </vt:lpstr>
      <vt:lpstr>OpenAMP Overview</vt:lpstr>
      <vt:lpstr>Is OpenAMP always suitable ?</vt:lpstr>
      <vt:lpstr>Hypervisor </vt:lpstr>
      <vt:lpstr>Hypervisor</vt:lpstr>
      <vt:lpstr>PowerPoint Presentation</vt:lpstr>
      <vt:lpstr>AXI is Part of AMBA: Advanced Microcontroller Bus Architecture</vt:lpstr>
      <vt:lpstr>What is AXI</vt:lpstr>
      <vt:lpstr>What is AXI Not </vt:lpstr>
      <vt:lpstr>AXI Connections</vt:lpstr>
      <vt:lpstr>AXI Channel Handshake Basics</vt:lpstr>
      <vt:lpstr>AXI Stream</vt:lpstr>
      <vt:lpstr>PowerPoint Presentation</vt:lpstr>
      <vt:lpstr>MicroBlaze</vt:lpstr>
      <vt:lpstr>MicroBlaze Detail </vt:lpstr>
      <vt:lpstr>MicroBlaze Development</vt:lpstr>
      <vt:lpstr>MicroBlaze Boot </vt:lpstr>
      <vt:lpstr>MicroBlaze External Boot Flow</vt:lpstr>
      <vt:lpstr>PowerPoint Presentation</vt:lpstr>
      <vt:lpstr>Cortex-M1 &amp; M3 Architecture</vt:lpstr>
      <vt:lpstr>Optional Features</vt:lpstr>
      <vt:lpstr>M1 Block Diagram </vt:lpstr>
      <vt:lpstr>M3 Block Diagram</vt:lpstr>
      <vt:lpstr>Development Flow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In Xilinx Devices</dc:title>
  <dc:creator>adam taylor</dc:creator>
  <cp:lastModifiedBy>adam taylor</cp:lastModifiedBy>
  <cp:revision>58</cp:revision>
  <dcterms:created xsi:type="dcterms:W3CDTF">2021-07-16T22:17:04Z</dcterms:created>
  <dcterms:modified xsi:type="dcterms:W3CDTF">2021-11-07T19:46:55Z</dcterms:modified>
</cp:coreProperties>
</file>